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8229600" cy="14630400"/>
  <p:embeddedFontLst>
    <p:embeddedFont>
      <p:font typeface="Source Sans Pro" panose="020B0503030403020204" pitchFamily="34" charset="0"/>
      <p:regular r:id="rId15"/>
      <p:bold r:id="rId16"/>
      <p:italic r:id="rId17"/>
      <p:boldItalic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8"/>
    <p:restoredTop sz="94610"/>
  </p:normalViewPr>
  <p:slideViewPr>
    <p:cSldViewPr snapToGrid="0" snapToObjects="1">
      <p:cViewPr varScale="1">
        <p:scale>
          <a:sx n="96" d="100"/>
          <a:sy n="96" d="100"/>
        </p:scale>
        <p:origin x="44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97513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1B"/>
          </a:solidFill>
          <a:ln/>
        </p:spPr>
      </p:sp>
      <p:sp>
        <p:nvSpPr>
          <p:cNvPr id="3" name="Shape 1"/>
          <p:cNvSpPr/>
          <p:nvPr/>
        </p:nvSpPr>
        <p:spPr>
          <a:xfrm>
            <a:off x="0" y="0"/>
            <a:ext cx="14630400" cy="8229600"/>
          </a:xfrm>
          <a:prstGeom prst="rect">
            <a:avLst/>
          </a:prstGeom>
          <a:solidFill>
            <a:srgbClr val="11121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935950"/>
            <a:ext cx="5609749" cy="701278"/>
          </a:xfrm>
          <a:prstGeom prst="rect">
            <a:avLst/>
          </a:prstGeom>
          <a:noFill/>
          <a:ln/>
        </p:spPr>
        <p:txBody>
          <a:bodyPr wrap="none" lIns="0" tIns="0" rIns="0" bIns="0" rtlCol="0" anchor="t"/>
          <a:lstStyle/>
          <a:p>
            <a:pPr marL="0" indent="0">
              <a:lnSpc>
                <a:spcPts val="5500"/>
              </a:lnSpc>
              <a:buNone/>
            </a:pPr>
            <a:r>
              <a:rPr lang="en-US" sz="4400" b="1" kern="0" spc="-44" dirty="0">
                <a:solidFill>
                  <a:srgbClr val="FFFFFF"/>
                </a:solidFill>
                <a:latin typeface="Montserrat Bold" pitchFamily="34" charset="0"/>
                <a:ea typeface="Montserrat Bold" pitchFamily="34" charset="-122"/>
                <a:cs typeface="Montserrat Bold" pitchFamily="34" charset="-120"/>
              </a:rPr>
              <a:t>ChurnInsight AI:</a:t>
            </a:r>
            <a:endParaRPr lang="en-US" sz="4400" dirty="0"/>
          </a:p>
        </p:txBody>
      </p:sp>
      <p:sp>
        <p:nvSpPr>
          <p:cNvPr id="4" name="Text 1"/>
          <p:cNvSpPr/>
          <p:nvPr/>
        </p:nvSpPr>
        <p:spPr>
          <a:xfrm>
            <a:off x="863798" y="2007394"/>
            <a:ext cx="7416403" cy="1121807"/>
          </a:xfrm>
          <a:prstGeom prst="rect">
            <a:avLst/>
          </a:prstGeom>
          <a:noFill/>
          <a:ln/>
        </p:spPr>
        <p:txBody>
          <a:bodyPr wrap="square" lIns="0" tIns="0" rIns="0" bIns="0" rtlCol="0" anchor="t"/>
          <a:lstStyle/>
          <a:p>
            <a:pPr marL="0" indent="0">
              <a:lnSpc>
                <a:spcPts val="4400"/>
              </a:lnSpc>
              <a:buNone/>
            </a:pPr>
            <a:r>
              <a:rPr lang="en-US" sz="3500" b="1" kern="0" spc="-35" dirty="0">
                <a:solidFill>
                  <a:srgbClr val="FFFFFF"/>
                </a:solidFill>
                <a:latin typeface="Montserrat Bold" pitchFamily="34" charset="0"/>
                <a:ea typeface="Montserrat Bold" pitchFamily="34" charset="-122"/>
                <a:cs typeface="Montserrat Bold" pitchFamily="34" charset="-120"/>
              </a:rPr>
              <a:t>Predictive Analytics for Customer Retention in Banking</a:t>
            </a:r>
            <a:endParaRPr lang="en-US" sz="3500" dirty="0"/>
          </a:p>
        </p:txBody>
      </p:sp>
      <p:sp>
        <p:nvSpPr>
          <p:cNvPr id="5" name="Text 2"/>
          <p:cNvSpPr/>
          <p:nvPr/>
        </p:nvSpPr>
        <p:spPr>
          <a:xfrm>
            <a:off x="863798" y="3499366"/>
            <a:ext cx="7416403" cy="370165"/>
          </a:xfrm>
          <a:prstGeom prst="rect">
            <a:avLst/>
          </a:prstGeom>
          <a:noFill/>
          <a:ln/>
        </p:spPr>
        <p:txBody>
          <a:bodyPr wrap="none" lIns="0" tIns="0" rIns="0" bIns="0" rtlCol="0" anchor="t"/>
          <a:lstStyle/>
          <a:p>
            <a:pPr marL="0" indent="0">
              <a:lnSpc>
                <a:spcPts val="2900"/>
              </a:lnSpc>
              <a:buNone/>
            </a:pPr>
            <a:endParaRPr lang="en-US" sz="1900" dirty="0"/>
          </a:p>
        </p:txBody>
      </p:sp>
      <p:sp>
        <p:nvSpPr>
          <p:cNvPr id="6" name="Text 3"/>
          <p:cNvSpPr/>
          <p:nvPr/>
        </p:nvSpPr>
        <p:spPr>
          <a:xfrm>
            <a:off x="863798" y="4147185"/>
            <a:ext cx="7416403" cy="370165"/>
          </a:xfrm>
          <a:prstGeom prst="rect">
            <a:avLst/>
          </a:prstGeom>
          <a:noFill/>
          <a:ln/>
        </p:spPr>
        <p:txBody>
          <a:bodyPr wrap="none" lIns="0" tIns="0" rIns="0" bIns="0" rtlCol="0" anchor="t"/>
          <a:lstStyle/>
          <a:p>
            <a:pPr marL="0" indent="0">
              <a:lnSpc>
                <a:spcPts val="2900"/>
              </a:lnSpc>
              <a:buNone/>
            </a:pPr>
            <a:endParaRPr lang="en-US" sz="1900" dirty="0"/>
          </a:p>
        </p:txBody>
      </p:sp>
      <p:sp>
        <p:nvSpPr>
          <p:cNvPr id="7" name="Text 4"/>
          <p:cNvSpPr/>
          <p:nvPr/>
        </p:nvSpPr>
        <p:spPr>
          <a:xfrm>
            <a:off x="863798" y="4795004"/>
            <a:ext cx="7416403" cy="370165"/>
          </a:xfrm>
          <a:prstGeom prst="rect">
            <a:avLst/>
          </a:prstGeom>
          <a:noFill/>
          <a:ln/>
        </p:spPr>
        <p:txBody>
          <a:bodyPr wrap="none" lIns="0" tIns="0" rIns="0" bIns="0" rtlCol="0" anchor="t"/>
          <a:lstStyle/>
          <a:p>
            <a:pPr marL="0" indent="0">
              <a:lnSpc>
                <a:spcPts val="2900"/>
              </a:lnSpc>
              <a:buNone/>
            </a:pPr>
            <a:endParaRPr lang="en-US" sz="1900" dirty="0"/>
          </a:p>
        </p:txBody>
      </p:sp>
      <p:sp>
        <p:nvSpPr>
          <p:cNvPr id="8" name="Text 5"/>
          <p:cNvSpPr/>
          <p:nvPr/>
        </p:nvSpPr>
        <p:spPr>
          <a:xfrm>
            <a:off x="863798" y="5442823"/>
            <a:ext cx="7416403" cy="1850827"/>
          </a:xfrm>
          <a:prstGeom prst="rect">
            <a:avLst/>
          </a:prstGeom>
          <a:noFill/>
          <a:ln/>
        </p:spPr>
        <p:txBody>
          <a:bodyPr wrap="square" lIns="0" tIns="0" rIns="0" bIns="0" rtlCol="0" anchor="t"/>
          <a:lstStyle/>
          <a:p>
            <a:pPr marL="0" indent="0" algn="r">
              <a:lnSpc>
                <a:spcPts val="2900"/>
              </a:lnSpc>
              <a:buNone/>
            </a:pPr>
            <a:r>
              <a:rPr lang="en-US" sz="1900" b="1" dirty="0">
                <a:solidFill>
                  <a:srgbClr val="E2E6E9"/>
                </a:solidFill>
                <a:latin typeface="Source Sans Pro" pitchFamily="34" charset="0"/>
                <a:ea typeface="Source Sans Pro" pitchFamily="34" charset="-122"/>
                <a:cs typeface="Source Sans Pro" pitchFamily="34" charset="-120"/>
              </a:rPr>
              <a:t>Presented by:</a:t>
            </a:r>
            <a:r>
              <a:rPr lang="en-US" sz="1900" dirty="0">
                <a:solidFill>
                  <a:srgbClr val="E2E6E9"/>
                </a:solidFill>
                <a:latin typeface="Source Sans Pro" pitchFamily="34" charset="0"/>
                <a:ea typeface="Source Sans Pro" pitchFamily="34" charset="-122"/>
                <a:cs typeface="Source Sans Pro" pitchFamily="34" charset="-120"/>
              </a:rPr>
              <a:t>
Aiswaryaa Velumani
Sai Teja Aggunna
Shrinisha Nirmalkumar
Vaishnavi Pathipati</a:t>
            </a: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1774508"/>
            <a:ext cx="5609749" cy="701278"/>
          </a:xfrm>
          <a:prstGeom prst="rect">
            <a:avLst/>
          </a:prstGeom>
          <a:noFill/>
          <a:ln/>
        </p:spPr>
        <p:txBody>
          <a:bodyPr wrap="none" lIns="0" tIns="0" rIns="0" bIns="0" rtlCol="0" anchor="t"/>
          <a:lstStyle/>
          <a:p>
            <a:pPr marL="0" indent="0">
              <a:lnSpc>
                <a:spcPts val="5500"/>
              </a:lnSpc>
              <a:buNone/>
            </a:pPr>
            <a:r>
              <a:rPr lang="en-US" sz="4400" b="1" kern="0" spc="-44" dirty="0">
                <a:solidFill>
                  <a:srgbClr val="FFFFFF"/>
                </a:solidFill>
                <a:latin typeface="Montserrat Bold" pitchFamily="34" charset="0"/>
                <a:ea typeface="Montserrat Bold" pitchFamily="34" charset="-122"/>
                <a:cs typeface="Montserrat Bold" pitchFamily="34" charset="-120"/>
              </a:rPr>
              <a:t>Future works:</a:t>
            </a:r>
            <a:endParaRPr lang="en-US" sz="4400" dirty="0"/>
          </a:p>
        </p:txBody>
      </p:sp>
      <p:sp>
        <p:nvSpPr>
          <p:cNvPr id="4" name="Text 1"/>
          <p:cNvSpPr/>
          <p:nvPr/>
        </p:nvSpPr>
        <p:spPr>
          <a:xfrm>
            <a:off x="863798" y="2845951"/>
            <a:ext cx="7416403" cy="1480661"/>
          </a:xfrm>
          <a:prstGeom prst="rect">
            <a:avLst/>
          </a:prstGeom>
          <a:noFill/>
          <a:ln/>
        </p:spPr>
        <p:txBody>
          <a:bodyPr wrap="square" lIns="0" tIns="0" rIns="0" bIns="0" rtlCol="0" anchor="t"/>
          <a:lstStyle/>
          <a:p>
            <a:pPr marL="0" indent="0">
              <a:lnSpc>
                <a:spcPts val="2900"/>
              </a:lnSpc>
              <a:buNone/>
            </a:pPr>
            <a:r>
              <a:rPr lang="en-US" sz="1900" dirty="0">
                <a:solidFill>
                  <a:srgbClr val="E2E6E9"/>
                </a:solidFill>
                <a:latin typeface="Source Sans Pro" pitchFamily="34" charset="0"/>
                <a:ea typeface="Source Sans Pro" pitchFamily="34" charset="-122"/>
                <a:cs typeface="Source Sans Pro" pitchFamily="34" charset="-120"/>
              </a:rPr>
              <a:t>Future development will focus on enhancing the model's predictive capabilities and expanding its functionality. This includes exploring advanced techniques to further improve its predictive accuracy, such as more robust feature engineering and hyperparameter optimization.</a:t>
            </a:r>
            <a:endParaRPr lang="en-US" sz="1900" dirty="0"/>
          </a:p>
        </p:txBody>
      </p:sp>
      <p:sp>
        <p:nvSpPr>
          <p:cNvPr id="5" name="Text 2"/>
          <p:cNvSpPr/>
          <p:nvPr/>
        </p:nvSpPr>
        <p:spPr>
          <a:xfrm>
            <a:off x="863798" y="4604266"/>
            <a:ext cx="7416403" cy="1850827"/>
          </a:xfrm>
          <a:prstGeom prst="rect">
            <a:avLst/>
          </a:prstGeom>
          <a:noFill/>
          <a:ln/>
        </p:spPr>
        <p:txBody>
          <a:bodyPr wrap="square" lIns="0" tIns="0" rIns="0" bIns="0" rtlCol="0" anchor="t"/>
          <a:lstStyle/>
          <a:p>
            <a:pPr marL="0" indent="0">
              <a:lnSpc>
                <a:spcPts val="2900"/>
              </a:lnSpc>
              <a:buNone/>
            </a:pPr>
            <a:r>
              <a:rPr lang="en-US" sz="1900" dirty="0">
                <a:solidFill>
                  <a:srgbClr val="E2E6E9"/>
                </a:solidFill>
                <a:latin typeface="Source Sans Pro" pitchFamily="34" charset="0"/>
                <a:ea typeface="Source Sans Pro" pitchFamily="34" charset="-122"/>
                <a:cs typeface="Source Sans Pro" pitchFamily="34" charset="-120"/>
              </a:rPr>
              <a:t>Additionally, we plan to investigate the integration of real-time data streams to enable immediate churn risk assessment and proactive intervention. This will allow for dynamic adjustments to marketing and customer service strategies, resulting in more effective churn prevention.</a:t>
            </a:r>
            <a:endParaRPr lang="en-US" sz="19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2055257"/>
            <a:ext cx="5609749" cy="701278"/>
          </a:xfrm>
          <a:prstGeom prst="rect">
            <a:avLst/>
          </a:prstGeom>
          <a:noFill/>
          <a:ln/>
        </p:spPr>
        <p:txBody>
          <a:bodyPr wrap="none" lIns="0" tIns="0" rIns="0" bIns="0" rtlCol="0" anchor="t"/>
          <a:lstStyle/>
          <a:p>
            <a:pPr marL="0" indent="0">
              <a:lnSpc>
                <a:spcPts val="5500"/>
              </a:lnSpc>
              <a:buNone/>
            </a:pPr>
            <a:r>
              <a:rPr lang="en-US" sz="4400" b="1" kern="0" spc="-44" dirty="0">
                <a:solidFill>
                  <a:srgbClr val="FFFFFF"/>
                </a:solidFill>
                <a:latin typeface="Montserrat Bold" pitchFamily="34" charset="0"/>
                <a:ea typeface="Montserrat Bold" pitchFamily="34" charset="-122"/>
                <a:cs typeface="Montserrat Bold" pitchFamily="34" charset="-120"/>
              </a:rPr>
              <a:t>Conclusion</a:t>
            </a:r>
            <a:endParaRPr lang="en-US" sz="4400" dirty="0"/>
          </a:p>
        </p:txBody>
      </p:sp>
      <p:sp>
        <p:nvSpPr>
          <p:cNvPr id="4" name="Text 1"/>
          <p:cNvSpPr/>
          <p:nvPr/>
        </p:nvSpPr>
        <p:spPr>
          <a:xfrm>
            <a:off x="863798" y="3126700"/>
            <a:ext cx="7416403" cy="1110496"/>
          </a:xfrm>
          <a:prstGeom prst="rect">
            <a:avLst/>
          </a:prstGeom>
          <a:noFill/>
          <a:ln/>
        </p:spPr>
        <p:txBody>
          <a:bodyPr wrap="square" lIns="0" tIns="0" rIns="0" bIns="0" rtlCol="0" anchor="t"/>
          <a:lstStyle/>
          <a:p>
            <a:pPr marL="342900" indent="-342900" algn="l">
              <a:lnSpc>
                <a:spcPts val="2900"/>
              </a:lnSpc>
              <a:buSzPct val="100000"/>
              <a:buChar char="•"/>
            </a:pPr>
            <a:r>
              <a:rPr lang="en-US" sz="1900" dirty="0">
                <a:solidFill>
                  <a:srgbClr val="E2E6E9"/>
                </a:solidFill>
                <a:latin typeface="Source Sans Pro" pitchFamily="34" charset="0"/>
                <a:ea typeface="Source Sans Pro" pitchFamily="34" charset="-122"/>
                <a:cs typeface="Source Sans Pro" pitchFamily="34" charset="-120"/>
              </a:rPr>
              <a:t>The project highlighted the effectiveness of machine learning in predicting customer churn, by achieving a strong </a:t>
            </a:r>
            <a:r>
              <a:rPr lang="en-US" sz="1900" b="1" dirty="0">
                <a:solidFill>
                  <a:srgbClr val="E2E6E9"/>
                </a:solidFill>
                <a:latin typeface="Source Sans Pro" pitchFamily="34" charset="0"/>
                <a:ea typeface="Source Sans Pro" pitchFamily="34" charset="-122"/>
                <a:cs typeface="Source Sans Pro" pitchFamily="34" charset="-120"/>
              </a:rPr>
              <a:t>ROC-AUC of 0.80</a:t>
            </a:r>
            <a:r>
              <a:rPr lang="en-US" sz="1900" dirty="0">
                <a:solidFill>
                  <a:srgbClr val="E2E6E9"/>
                </a:solidFill>
                <a:latin typeface="Source Sans Pro" pitchFamily="34" charset="0"/>
                <a:ea typeface="Source Sans Pro" pitchFamily="34" charset="-122"/>
                <a:cs typeface="Source Sans Pro" pitchFamily="34" charset="-120"/>
              </a:rPr>
              <a:t> and an </a:t>
            </a:r>
            <a:r>
              <a:rPr lang="en-US" sz="1900" b="1" dirty="0">
                <a:solidFill>
                  <a:srgbClr val="E2E6E9"/>
                </a:solidFill>
                <a:latin typeface="Source Sans Pro" pitchFamily="34" charset="0"/>
                <a:ea typeface="Source Sans Pro" pitchFamily="34" charset="-122"/>
                <a:cs typeface="Source Sans Pro" pitchFamily="34" charset="-120"/>
              </a:rPr>
              <a:t>F1 Score of 0.72</a:t>
            </a:r>
            <a:r>
              <a:rPr lang="en-US" sz="1900" dirty="0">
                <a:solidFill>
                  <a:srgbClr val="E2E6E9"/>
                </a:solidFill>
                <a:latin typeface="Source Sans Pro" pitchFamily="34" charset="0"/>
                <a:ea typeface="Source Sans Pro" pitchFamily="34" charset="-122"/>
                <a:cs typeface="Source Sans Pro" pitchFamily="34" charset="-120"/>
              </a:rPr>
              <a:t>, leveraging behavioural and historical data.</a:t>
            </a:r>
            <a:endParaRPr lang="en-US" sz="1900" dirty="0"/>
          </a:p>
        </p:txBody>
      </p:sp>
      <p:sp>
        <p:nvSpPr>
          <p:cNvPr id="5" name="Text 2"/>
          <p:cNvSpPr/>
          <p:nvPr/>
        </p:nvSpPr>
        <p:spPr>
          <a:xfrm>
            <a:off x="863798" y="4323517"/>
            <a:ext cx="7416403" cy="1850827"/>
          </a:xfrm>
          <a:prstGeom prst="rect">
            <a:avLst/>
          </a:prstGeom>
          <a:noFill/>
          <a:ln/>
        </p:spPr>
        <p:txBody>
          <a:bodyPr wrap="square" lIns="0" tIns="0" rIns="0" bIns="0" rtlCol="0" anchor="t"/>
          <a:lstStyle/>
          <a:p>
            <a:pPr marL="342900" indent="-342900" algn="l">
              <a:lnSpc>
                <a:spcPts val="2900"/>
              </a:lnSpc>
              <a:buSzPct val="100000"/>
              <a:buChar char="•"/>
            </a:pPr>
            <a:r>
              <a:rPr lang="en-US" sz="1900" dirty="0">
                <a:solidFill>
                  <a:srgbClr val="E2E6E9"/>
                </a:solidFill>
                <a:latin typeface="Source Sans Pro" pitchFamily="34" charset="0"/>
                <a:ea typeface="Source Sans Pro" pitchFamily="34" charset="-122"/>
                <a:cs typeface="Source Sans Pro" pitchFamily="34" charset="-120"/>
              </a:rPr>
              <a:t>Future enhancements could include advanced techniques like neural networks, real-time prediction frameworks, and sentiment analysis based on customer input, which will provide deeper insights into customer behaviour and increase applications across industries.</a:t>
            </a:r>
            <a:endParaRPr lang="en-US" sz="19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4510326" y="3393996"/>
            <a:ext cx="5609749" cy="701278"/>
          </a:xfrm>
          <a:prstGeom prst="rect">
            <a:avLst/>
          </a:prstGeom>
          <a:noFill/>
          <a:ln/>
        </p:spPr>
        <p:txBody>
          <a:bodyPr wrap="none" lIns="0" tIns="0" rIns="0" bIns="0" rtlCol="0" anchor="t"/>
          <a:lstStyle/>
          <a:p>
            <a:pPr marL="0" indent="0" algn="ctr">
              <a:lnSpc>
                <a:spcPts val="5500"/>
              </a:lnSpc>
              <a:buNone/>
            </a:pPr>
            <a:r>
              <a:rPr lang="en-US" sz="4400" b="1" kern="0" spc="-44" dirty="0">
                <a:solidFill>
                  <a:srgbClr val="FFFFFF"/>
                </a:solidFill>
                <a:latin typeface="Montserrat Bold" pitchFamily="34" charset="0"/>
                <a:ea typeface="Montserrat Bold" pitchFamily="34" charset="-122"/>
                <a:cs typeface="Montserrat Bold" pitchFamily="34" charset="-120"/>
              </a:rPr>
              <a:t>Thank you!!!</a:t>
            </a:r>
            <a:endParaRPr lang="en-US" sz="4400" dirty="0"/>
          </a:p>
        </p:txBody>
      </p:sp>
      <p:sp>
        <p:nvSpPr>
          <p:cNvPr id="3" name="Text 1"/>
          <p:cNvSpPr/>
          <p:nvPr/>
        </p:nvSpPr>
        <p:spPr>
          <a:xfrm>
            <a:off x="863798" y="4465439"/>
            <a:ext cx="12902803" cy="370165"/>
          </a:xfrm>
          <a:prstGeom prst="rect">
            <a:avLst/>
          </a:prstGeom>
          <a:noFill/>
          <a:ln/>
        </p:spPr>
        <p:txBody>
          <a:bodyPr wrap="none" lIns="0" tIns="0" rIns="0" bIns="0" rtlCol="0" anchor="t"/>
          <a:lstStyle/>
          <a:p>
            <a:pPr marL="0" indent="0">
              <a:lnSpc>
                <a:spcPts val="2900"/>
              </a:lnSpc>
              <a:buNone/>
            </a:pP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35053" y="663773"/>
            <a:ext cx="7846695" cy="1052989"/>
          </a:xfrm>
          <a:prstGeom prst="rect">
            <a:avLst/>
          </a:prstGeom>
          <a:noFill/>
          <a:ln/>
        </p:spPr>
        <p:txBody>
          <a:bodyPr wrap="square" lIns="0" tIns="0" rIns="0" bIns="0" rtlCol="0" anchor="t"/>
          <a:lstStyle/>
          <a:p>
            <a:pPr marL="0" indent="0">
              <a:lnSpc>
                <a:spcPts val="4100"/>
              </a:lnSpc>
              <a:buNone/>
            </a:pPr>
            <a:r>
              <a:rPr lang="en-US" sz="3300" b="1" kern="0" spc="-33" dirty="0">
                <a:solidFill>
                  <a:srgbClr val="FFFFFF"/>
                </a:solidFill>
                <a:latin typeface="Montserrat Bold" pitchFamily="34" charset="0"/>
                <a:ea typeface="Montserrat Bold" pitchFamily="34" charset="-122"/>
                <a:cs typeface="Montserrat Bold" pitchFamily="34" charset="-120"/>
              </a:rPr>
              <a:t>Introduction: Tackling Customer Churn with AI</a:t>
            </a:r>
            <a:endParaRPr lang="en-US" sz="3300" dirty="0"/>
          </a:p>
        </p:txBody>
      </p:sp>
      <p:pic>
        <p:nvPicPr>
          <p:cNvPr id="4" name="Image 1" descr="preencoded.png"/>
          <p:cNvPicPr>
            <a:picLocks noChangeAspect="1"/>
          </p:cNvPicPr>
          <p:nvPr/>
        </p:nvPicPr>
        <p:blipFill>
          <a:blip r:embed="rId4"/>
          <a:stretch>
            <a:fillRect/>
          </a:stretch>
        </p:blipFill>
        <p:spPr>
          <a:xfrm>
            <a:off x="6135053" y="1994773"/>
            <a:ext cx="926783" cy="1857018"/>
          </a:xfrm>
          <a:prstGeom prst="rect">
            <a:avLst/>
          </a:prstGeom>
        </p:spPr>
      </p:pic>
      <p:sp>
        <p:nvSpPr>
          <p:cNvPr id="5" name="Text 1"/>
          <p:cNvSpPr/>
          <p:nvPr/>
        </p:nvSpPr>
        <p:spPr>
          <a:xfrm>
            <a:off x="7339846" y="2180034"/>
            <a:ext cx="2106335" cy="263247"/>
          </a:xfrm>
          <a:prstGeom prst="rect">
            <a:avLst/>
          </a:prstGeom>
          <a:noFill/>
          <a:ln/>
        </p:spPr>
        <p:txBody>
          <a:bodyPr wrap="none" lIns="0" tIns="0" rIns="0" bIns="0" rtlCol="0" anchor="t"/>
          <a:lstStyle/>
          <a:p>
            <a:pPr marL="0" indent="0" algn="l">
              <a:lnSpc>
                <a:spcPts val="2050"/>
              </a:lnSpc>
              <a:buNone/>
            </a:pPr>
            <a:r>
              <a:rPr lang="en-US" sz="1650" b="1" kern="0" spc="-17" dirty="0">
                <a:solidFill>
                  <a:srgbClr val="E2E6E9"/>
                </a:solidFill>
                <a:latin typeface="Montserrat Bold" pitchFamily="34" charset="0"/>
                <a:ea typeface="Montserrat Bold" pitchFamily="34" charset="-122"/>
                <a:cs typeface="Montserrat Bold" pitchFamily="34" charset="-120"/>
              </a:rPr>
              <a:t>The Problem</a:t>
            </a:r>
            <a:endParaRPr lang="en-US" sz="1650" dirty="0"/>
          </a:p>
        </p:txBody>
      </p:sp>
      <p:sp>
        <p:nvSpPr>
          <p:cNvPr id="6" name="Text 2"/>
          <p:cNvSpPr/>
          <p:nvPr/>
        </p:nvSpPr>
        <p:spPr>
          <a:xfrm>
            <a:off x="7339846" y="2554486"/>
            <a:ext cx="6641902" cy="1112044"/>
          </a:xfrm>
          <a:prstGeom prst="rect">
            <a:avLst/>
          </a:prstGeom>
          <a:noFill/>
          <a:ln/>
        </p:spPr>
        <p:txBody>
          <a:bodyPr wrap="square" lIns="0" tIns="0" rIns="0" bIns="0" rtlCol="0" anchor="t"/>
          <a:lstStyle/>
          <a:p>
            <a:pPr marL="0" indent="0" algn="l">
              <a:lnSpc>
                <a:spcPts val="2150"/>
              </a:lnSpc>
              <a:buNone/>
            </a:pPr>
            <a:r>
              <a:rPr lang="en-US" sz="1450" dirty="0">
                <a:solidFill>
                  <a:srgbClr val="E2E6E9"/>
                </a:solidFill>
                <a:latin typeface="Source Sans Pro" pitchFamily="34" charset="0"/>
                <a:ea typeface="Source Sans Pro" pitchFamily="34" charset="-122"/>
                <a:cs typeface="Source Sans Pro" pitchFamily="34" charset="-120"/>
              </a:rPr>
              <a:t>Customer churn is a critical issue in the banking sector, directly affecting profitability and long-term relationships. Losing existing clients is costly, especially when coupled with the expense of acquiring new customers. Traditional approaches often fail to detect churn early, leaving banks vulnerable to high attrition rates.</a:t>
            </a:r>
            <a:endParaRPr lang="en-US" sz="1450" dirty="0"/>
          </a:p>
        </p:txBody>
      </p:sp>
      <p:pic>
        <p:nvPicPr>
          <p:cNvPr id="7" name="Image 2" descr="preencoded.png"/>
          <p:cNvPicPr>
            <a:picLocks noChangeAspect="1"/>
          </p:cNvPicPr>
          <p:nvPr/>
        </p:nvPicPr>
        <p:blipFill>
          <a:blip r:embed="rId5"/>
          <a:stretch>
            <a:fillRect/>
          </a:stretch>
        </p:blipFill>
        <p:spPr>
          <a:xfrm>
            <a:off x="6135053" y="3851791"/>
            <a:ext cx="926783" cy="1857018"/>
          </a:xfrm>
          <a:prstGeom prst="rect">
            <a:avLst/>
          </a:prstGeom>
        </p:spPr>
      </p:pic>
      <p:sp>
        <p:nvSpPr>
          <p:cNvPr id="8" name="Text 3"/>
          <p:cNvSpPr/>
          <p:nvPr/>
        </p:nvSpPr>
        <p:spPr>
          <a:xfrm>
            <a:off x="7339846" y="4037052"/>
            <a:ext cx="2106335" cy="263247"/>
          </a:xfrm>
          <a:prstGeom prst="rect">
            <a:avLst/>
          </a:prstGeom>
          <a:noFill/>
          <a:ln/>
        </p:spPr>
        <p:txBody>
          <a:bodyPr wrap="none" lIns="0" tIns="0" rIns="0" bIns="0" rtlCol="0" anchor="t"/>
          <a:lstStyle/>
          <a:p>
            <a:pPr marL="0" indent="0" algn="l">
              <a:lnSpc>
                <a:spcPts val="2050"/>
              </a:lnSpc>
              <a:buNone/>
            </a:pPr>
            <a:r>
              <a:rPr lang="en-US" sz="1650" b="1" kern="0" spc="-17" dirty="0">
                <a:solidFill>
                  <a:srgbClr val="E2E6E9"/>
                </a:solidFill>
                <a:latin typeface="Montserrat Bold" pitchFamily="34" charset="0"/>
                <a:ea typeface="Montserrat Bold" pitchFamily="34" charset="-122"/>
                <a:cs typeface="Montserrat Bold" pitchFamily="34" charset="-120"/>
              </a:rPr>
              <a:t>The Solution</a:t>
            </a:r>
            <a:endParaRPr lang="en-US" sz="1650" dirty="0"/>
          </a:p>
        </p:txBody>
      </p:sp>
      <p:sp>
        <p:nvSpPr>
          <p:cNvPr id="9" name="Text 4"/>
          <p:cNvSpPr/>
          <p:nvPr/>
        </p:nvSpPr>
        <p:spPr>
          <a:xfrm>
            <a:off x="7339846" y="4411504"/>
            <a:ext cx="6641902" cy="1112044"/>
          </a:xfrm>
          <a:prstGeom prst="rect">
            <a:avLst/>
          </a:prstGeom>
          <a:noFill/>
          <a:ln/>
        </p:spPr>
        <p:txBody>
          <a:bodyPr wrap="square" lIns="0" tIns="0" rIns="0" bIns="0" rtlCol="0" anchor="t"/>
          <a:lstStyle/>
          <a:p>
            <a:pPr marL="0" indent="0" algn="l">
              <a:lnSpc>
                <a:spcPts val="2150"/>
              </a:lnSpc>
              <a:buNone/>
            </a:pPr>
            <a:r>
              <a:rPr lang="en-US" sz="1450" dirty="0">
                <a:solidFill>
                  <a:srgbClr val="E2E6E9"/>
                </a:solidFill>
                <a:latin typeface="Source Sans Pro" pitchFamily="34" charset="0"/>
                <a:ea typeface="Source Sans Pro" pitchFamily="34" charset="-122"/>
                <a:cs typeface="Source Sans Pro" pitchFamily="34" charset="-120"/>
              </a:rPr>
              <a:t>ChurnInsight leverages machine learning to predict customer churn by analyzing behavior and demographic data. Algorithms like Random Forests and Decision Trees provide early warnings for at-risk clients. This enables banks to take proactive, targeted retention measures, improving customer loyalty and profitability.</a:t>
            </a:r>
            <a:endParaRPr lang="en-US" sz="1450" dirty="0"/>
          </a:p>
        </p:txBody>
      </p:sp>
      <p:pic>
        <p:nvPicPr>
          <p:cNvPr id="10" name="Image 3" descr="preencoded.png"/>
          <p:cNvPicPr>
            <a:picLocks noChangeAspect="1"/>
          </p:cNvPicPr>
          <p:nvPr/>
        </p:nvPicPr>
        <p:blipFill>
          <a:blip r:embed="rId6"/>
          <a:stretch>
            <a:fillRect/>
          </a:stretch>
        </p:blipFill>
        <p:spPr>
          <a:xfrm>
            <a:off x="6135053" y="5708809"/>
            <a:ext cx="926783" cy="1857018"/>
          </a:xfrm>
          <a:prstGeom prst="rect">
            <a:avLst/>
          </a:prstGeom>
        </p:spPr>
      </p:pic>
      <p:sp>
        <p:nvSpPr>
          <p:cNvPr id="11" name="Text 5"/>
          <p:cNvSpPr/>
          <p:nvPr/>
        </p:nvSpPr>
        <p:spPr>
          <a:xfrm>
            <a:off x="7339846" y="5894070"/>
            <a:ext cx="2106335" cy="263247"/>
          </a:xfrm>
          <a:prstGeom prst="rect">
            <a:avLst/>
          </a:prstGeom>
          <a:noFill/>
          <a:ln/>
        </p:spPr>
        <p:txBody>
          <a:bodyPr wrap="none" lIns="0" tIns="0" rIns="0" bIns="0" rtlCol="0" anchor="t"/>
          <a:lstStyle/>
          <a:p>
            <a:pPr marL="0" indent="0" algn="l">
              <a:lnSpc>
                <a:spcPts val="2050"/>
              </a:lnSpc>
              <a:buNone/>
            </a:pPr>
            <a:r>
              <a:rPr lang="en-US" sz="1650" b="1" kern="0" spc="-17" dirty="0">
                <a:solidFill>
                  <a:srgbClr val="E2E6E9"/>
                </a:solidFill>
                <a:latin typeface="Montserrat Bold" pitchFamily="34" charset="0"/>
                <a:ea typeface="Montserrat Bold" pitchFamily="34" charset="-122"/>
                <a:cs typeface="Montserrat Bold" pitchFamily="34" charset="-120"/>
              </a:rPr>
              <a:t>The Approach</a:t>
            </a:r>
            <a:endParaRPr lang="en-US" sz="1650" dirty="0"/>
          </a:p>
        </p:txBody>
      </p:sp>
      <p:sp>
        <p:nvSpPr>
          <p:cNvPr id="12" name="Text 6"/>
          <p:cNvSpPr/>
          <p:nvPr/>
        </p:nvSpPr>
        <p:spPr>
          <a:xfrm>
            <a:off x="7339846" y="6268522"/>
            <a:ext cx="6641902" cy="1112044"/>
          </a:xfrm>
          <a:prstGeom prst="rect">
            <a:avLst/>
          </a:prstGeom>
          <a:noFill/>
          <a:ln/>
        </p:spPr>
        <p:txBody>
          <a:bodyPr wrap="square" lIns="0" tIns="0" rIns="0" bIns="0" rtlCol="0" anchor="t"/>
          <a:lstStyle/>
          <a:p>
            <a:pPr marL="0" indent="0" algn="l">
              <a:lnSpc>
                <a:spcPts val="2150"/>
              </a:lnSpc>
              <a:buNone/>
            </a:pPr>
            <a:r>
              <a:rPr lang="en-US" sz="1450" dirty="0">
                <a:solidFill>
                  <a:srgbClr val="E2E6E9"/>
                </a:solidFill>
                <a:latin typeface="Source Sans Pro" pitchFamily="34" charset="0"/>
                <a:ea typeface="Source Sans Pro" pitchFamily="34" charset="-122"/>
                <a:cs typeface="Source Sans Pro" pitchFamily="34" charset="-120"/>
              </a:rPr>
              <a:t>We developed a structured pipeline involving data cleaning, feature engineering, and predictive modeling. Our evaluation focused on metrics like F1 Score and ROC-AUC to ensure accuracy and reliability. This process helped us deliver actionable insights for addressing churn effectively and efficiently.</a:t>
            </a:r>
            <a:endParaRPr lang="en-US" sz="14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55796" y="739497"/>
            <a:ext cx="7250787" cy="532328"/>
          </a:xfrm>
          <a:prstGeom prst="rect">
            <a:avLst/>
          </a:prstGeom>
          <a:noFill/>
          <a:ln/>
        </p:spPr>
        <p:txBody>
          <a:bodyPr wrap="none" lIns="0" tIns="0" rIns="0" bIns="0" rtlCol="0" anchor="t"/>
          <a:lstStyle/>
          <a:p>
            <a:pPr marL="0" indent="0">
              <a:lnSpc>
                <a:spcPts val="4150"/>
              </a:lnSpc>
              <a:buNone/>
            </a:pPr>
            <a:r>
              <a:rPr lang="en-US" sz="3350" b="1" kern="0" spc="-34" dirty="0">
                <a:solidFill>
                  <a:srgbClr val="FFFFFF"/>
                </a:solidFill>
                <a:latin typeface="Montserrat Bold" pitchFamily="34" charset="0"/>
                <a:ea typeface="Montserrat Bold" pitchFamily="34" charset="-122"/>
                <a:cs typeface="Montserrat Bold" pitchFamily="34" charset="-120"/>
              </a:rPr>
              <a:t>Dataset: Behind the Data Curtain</a:t>
            </a:r>
            <a:endParaRPr lang="en-US" sz="3350" dirty="0"/>
          </a:p>
        </p:txBody>
      </p:sp>
      <p:sp>
        <p:nvSpPr>
          <p:cNvPr id="3" name="Text 1"/>
          <p:cNvSpPr/>
          <p:nvPr/>
        </p:nvSpPr>
        <p:spPr>
          <a:xfrm>
            <a:off x="655796" y="1552813"/>
            <a:ext cx="2129433" cy="266224"/>
          </a:xfrm>
          <a:prstGeom prst="rect">
            <a:avLst/>
          </a:prstGeom>
          <a:noFill/>
          <a:ln/>
        </p:spPr>
        <p:txBody>
          <a:bodyPr wrap="none" lIns="0" tIns="0" rIns="0" bIns="0" rtlCol="0" anchor="t"/>
          <a:lstStyle/>
          <a:p>
            <a:pPr marL="0" indent="0">
              <a:lnSpc>
                <a:spcPts val="2050"/>
              </a:lnSpc>
              <a:buNone/>
            </a:pPr>
            <a:r>
              <a:rPr lang="en-US" sz="1650" b="1" kern="0" spc="-17" dirty="0">
                <a:solidFill>
                  <a:srgbClr val="FFFFFF"/>
                </a:solidFill>
                <a:latin typeface="Montserrat Bold" pitchFamily="34" charset="0"/>
                <a:ea typeface="Montserrat Bold" pitchFamily="34" charset="-122"/>
                <a:cs typeface="Montserrat Bold" pitchFamily="34" charset="-120"/>
              </a:rPr>
              <a:t>Data Collection:</a:t>
            </a:r>
            <a:endParaRPr lang="en-US" sz="1650" dirty="0"/>
          </a:p>
        </p:txBody>
      </p:sp>
      <p:sp>
        <p:nvSpPr>
          <p:cNvPr id="4" name="Text 2"/>
          <p:cNvSpPr/>
          <p:nvPr/>
        </p:nvSpPr>
        <p:spPr>
          <a:xfrm>
            <a:off x="655796" y="2100024"/>
            <a:ext cx="13318808" cy="562213"/>
          </a:xfrm>
          <a:prstGeom prst="rect">
            <a:avLst/>
          </a:prstGeom>
          <a:noFill/>
          <a:ln/>
        </p:spPr>
        <p:txBody>
          <a:bodyPr wrap="square" lIns="0" tIns="0" rIns="0" bIns="0" rtlCol="0" anchor="t"/>
          <a:lstStyle/>
          <a:p>
            <a:pPr marL="0" indent="0">
              <a:lnSpc>
                <a:spcPts val="2200"/>
              </a:lnSpc>
              <a:buNone/>
            </a:pPr>
            <a:r>
              <a:rPr lang="en-US" sz="1450" dirty="0">
                <a:solidFill>
                  <a:srgbClr val="E2E6E9"/>
                </a:solidFill>
                <a:latin typeface="Source Sans Pro" pitchFamily="34" charset="0"/>
                <a:ea typeface="Source Sans Pro" pitchFamily="34" charset="-122"/>
                <a:cs typeface="Source Sans Pro" pitchFamily="34" charset="-120"/>
              </a:rPr>
              <a:t>The dataset, sourced from Kaggle, includes information on </a:t>
            </a:r>
            <a:r>
              <a:rPr lang="en-US" sz="1450" b="1" dirty="0">
                <a:solidFill>
                  <a:srgbClr val="E2E6E9"/>
                </a:solidFill>
                <a:latin typeface="Source Sans Pro" pitchFamily="34" charset="0"/>
                <a:ea typeface="Source Sans Pro" pitchFamily="34" charset="-122"/>
                <a:cs typeface="Source Sans Pro" pitchFamily="34" charset="-120"/>
              </a:rPr>
              <a:t>10,000 customers from ABC Multinational Bank</a:t>
            </a:r>
            <a:r>
              <a:rPr lang="en-US" sz="1450" dirty="0">
                <a:solidFill>
                  <a:srgbClr val="E2E6E9"/>
                </a:solidFill>
                <a:latin typeface="Source Sans Pro" pitchFamily="34" charset="0"/>
                <a:ea typeface="Source Sans Pro" pitchFamily="34" charset="-122"/>
                <a:cs typeface="Source Sans Pro" pitchFamily="34" charset="-120"/>
              </a:rPr>
              <a:t>. It contains 14 attributes such as age, balance, and customer engagement behavior, providing a detailed view of customer dynamics.</a:t>
            </a:r>
            <a:endParaRPr lang="en-US" sz="1450" dirty="0"/>
          </a:p>
        </p:txBody>
      </p:sp>
      <p:sp>
        <p:nvSpPr>
          <p:cNvPr id="5" name="Shape 3"/>
          <p:cNvSpPr/>
          <p:nvPr/>
        </p:nvSpPr>
        <p:spPr>
          <a:xfrm>
            <a:off x="655796" y="2872978"/>
            <a:ext cx="4314706" cy="2158722"/>
          </a:xfrm>
          <a:prstGeom prst="roundRect">
            <a:avLst>
              <a:gd name="adj" fmla="val 1302"/>
            </a:avLst>
          </a:prstGeom>
          <a:solidFill>
            <a:srgbClr val="303132"/>
          </a:solidFill>
          <a:ln/>
        </p:spPr>
        <p:txBody>
          <a:bodyPr/>
          <a:lstStyle/>
          <a:p>
            <a:endParaRPr lang="en-US"/>
          </a:p>
        </p:txBody>
      </p:sp>
      <p:sp>
        <p:nvSpPr>
          <p:cNvPr id="6" name="Text 4"/>
          <p:cNvSpPr/>
          <p:nvPr/>
        </p:nvSpPr>
        <p:spPr>
          <a:xfrm>
            <a:off x="843082" y="3060263"/>
            <a:ext cx="2129433" cy="266224"/>
          </a:xfrm>
          <a:prstGeom prst="rect">
            <a:avLst/>
          </a:prstGeom>
          <a:noFill/>
          <a:ln/>
        </p:spPr>
        <p:txBody>
          <a:bodyPr wrap="none" lIns="0" tIns="0" rIns="0" bIns="0" rtlCol="0" anchor="t"/>
          <a:lstStyle/>
          <a:p>
            <a:pPr marL="0" indent="0">
              <a:lnSpc>
                <a:spcPts val="2050"/>
              </a:lnSpc>
              <a:buNone/>
            </a:pPr>
            <a:r>
              <a:rPr lang="en-US" sz="1650" b="1" kern="0" spc="-17" dirty="0">
                <a:solidFill>
                  <a:srgbClr val="E2E6E9"/>
                </a:solidFill>
                <a:latin typeface="Montserrat Bold" pitchFamily="34" charset="0"/>
                <a:ea typeface="Montserrat Bold" pitchFamily="34" charset="-122"/>
                <a:cs typeface="Montserrat Bold" pitchFamily="34" charset="-120"/>
              </a:rPr>
              <a:t>Data Cleaning:</a:t>
            </a:r>
            <a:endParaRPr lang="en-US" sz="1650" dirty="0"/>
          </a:p>
        </p:txBody>
      </p:sp>
      <p:sp>
        <p:nvSpPr>
          <p:cNvPr id="7" name="Text 5"/>
          <p:cNvSpPr/>
          <p:nvPr/>
        </p:nvSpPr>
        <p:spPr>
          <a:xfrm>
            <a:off x="843082" y="3438882"/>
            <a:ext cx="3940135" cy="1124426"/>
          </a:xfrm>
          <a:prstGeom prst="rect">
            <a:avLst/>
          </a:prstGeom>
          <a:noFill/>
          <a:ln/>
        </p:spPr>
        <p:txBody>
          <a:bodyPr wrap="square" lIns="0" tIns="0" rIns="0" bIns="0" rtlCol="0" anchor="t"/>
          <a:lstStyle/>
          <a:p>
            <a:pPr marL="0" indent="0">
              <a:lnSpc>
                <a:spcPts val="2200"/>
              </a:lnSpc>
              <a:buNone/>
            </a:pPr>
            <a:r>
              <a:rPr lang="en-US" sz="1450" dirty="0">
                <a:solidFill>
                  <a:srgbClr val="E2E6E9"/>
                </a:solidFill>
                <a:latin typeface="Source Sans Pro" pitchFamily="34" charset="0"/>
                <a:ea typeface="Source Sans Pro" pitchFamily="34" charset="-122"/>
                <a:cs typeface="Source Sans Pro" pitchFamily="34" charset="-120"/>
              </a:rPr>
              <a:t>The dataset was thoroughly checked for null values and duplicates to maintain data quality and integrity. Outliers were managed to ensure the dataset was clean and ready for analysis.</a:t>
            </a:r>
            <a:endParaRPr lang="en-US" sz="1450" dirty="0"/>
          </a:p>
        </p:txBody>
      </p:sp>
      <p:sp>
        <p:nvSpPr>
          <p:cNvPr id="8" name="Shape 6"/>
          <p:cNvSpPr/>
          <p:nvPr/>
        </p:nvSpPr>
        <p:spPr>
          <a:xfrm>
            <a:off x="5157788" y="2872978"/>
            <a:ext cx="4314706" cy="2158722"/>
          </a:xfrm>
          <a:prstGeom prst="roundRect">
            <a:avLst>
              <a:gd name="adj" fmla="val 1302"/>
            </a:avLst>
          </a:prstGeom>
          <a:solidFill>
            <a:srgbClr val="303132"/>
          </a:solidFill>
          <a:ln/>
        </p:spPr>
        <p:txBody>
          <a:bodyPr/>
          <a:lstStyle/>
          <a:p>
            <a:endParaRPr lang="en-US"/>
          </a:p>
        </p:txBody>
      </p:sp>
      <p:sp>
        <p:nvSpPr>
          <p:cNvPr id="9" name="Text 7"/>
          <p:cNvSpPr/>
          <p:nvPr/>
        </p:nvSpPr>
        <p:spPr>
          <a:xfrm>
            <a:off x="5345073" y="3060263"/>
            <a:ext cx="2129433" cy="266224"/>
          </a:xfrm>
          <a:prstGeom prst="rect">
            <a:avLst/>
          </a:prstGeom>
          <a:noFill/>
          <a:ln/>
        </p:spPr>
        <p:txBody>
          <a:bodyPr wrap="none" lIns="0" tIns="0" rIns="0" bIns="0" rtlCol="0" anchor="t"/>
          <a:lstStyle/>
          <a:p>
            <a:pPr marL="0" indent="0">
              <a:lnSpc>
                <a:spcPts val="2050"/>
              </a:lnSpc>
              <a:buNone/>
            </a:pPr>
            <a:r>
              <a:rPr lang="en-US" sz="1650" b="1" kern="0" spc="-17" dirty="0">
                <a:solidFill>
                  <a:srgbClr val="E2E6E9"/>
                </a:solidFill>
                <a:latin typeface="Montserrat Bold" pitchFamily="34" charset="0"/>
                <a:ea typeface="Montserrat Bold" pitchFamily="34" charset="-122"/>
                <a:cs typeface="Montserrat Bold" pitchFamily="34" charset="-120"/>
              </a:rPr>
              <a:t>Class Balancing:</a:t>
            </a:r>
            <a:endParaRPr lang="en-US" sz="1650" dirty="0"/>
          </a:p>
        </p:txBody>
      </p:sp>
      <p:sp>
        <p:nvSpPr>
          <p:cNvPr id="10" name="Text 8"/>
          <p:cNvSpPr/>
          <p:nvPr/>
        </p:nvSpPr>
        <p:spPr>
          <a:xfrm>
            <a:off x="5345073" y="3438882"/>
            <a:ext cx="3940135" cy="1405533"/>
          </a:xfrm>
          <a:prstGeom prst="rect">
            <a:avLst/>
          </a:prstGeom>
          <a:noFill/>
          <a:ln/>
        </p:spPr>
        <p:txBody>
          <a:bodyPr wrap="square" lIns="0" tIns="0" rIns="0" bIns="0" rtlCol="0" anchor="t"/>
          <a:lstStyle/>
          <a:p>
            <a:pPr marL="0" indent="0">
              <a:lnSpc>
                <a:spcPts val="2200"/>
              </a:lnSpc>
              <a:buNone/>
            </a:pPr>
            <a:r>
              <a:rPr lang="en-US" sz="1450" dirty="0">
                <a:solidFill>
                  <a:srgbClr val="E2E6E9"/>
                </a:solidFill>
                <a:latin typeface="Source Sans Pro" pitchFamily="34" charset="0"/>
                <a:ea typeface="Source Sans Pro" pitchFamily="34" charset="-122"/>
                <a:cs typeface="Source Sans Pro" pitchFamily="34" charset="-120"/>
              </a:rPr>
              <a:t>The class distribution was analyzed to identify imbalances between churned and non-churned customers. Techniques like SMOTE (</a:t>
            </a:r>
            <a:r>
              <a:rPr lang="en-US" sz="1450" b="1" dirty="0">
                <a:solidFill>
                  <a:srgbClr val="E2E6E9"/>
                </a:solidFill>
                <a:latin typeface="Source Sans Pro" pitchFamily="34" charset="0"/>
                <a:ea typeface="Source Sans Pro" pitchFamily="34" charset="-122"/>
                <a:cs typeface="Source Sans Pro" pitchFamily="34" charset="-120"/>
              </a:rPr>
              <a:t>Synthetic Minority Oversampling Technique) </a:t>
            </a:r>
            <a:r>
              <a:rPr lang="en-US" sz="1450" dirty="0">
                <a:solidFill>
                  <a:srgbClr val="E2E6E9"/>
                </a:solidFill>
                <a:latin typeface="Source Sans Pro" pitchFamily="34" charset="0"/>
                <a:ea typeface="Source Sans Pro" pitchFamily="34" charset="-122"/>
                <a:cs typeface="Source Sans Pro" pitchFamily="34" charset="-120"/>
              </a:rPr>
              <a:t>were applied to balance the classes.</a:t>
            </a:r>
            <a:endParaRPr lang="en-US" sz="1450" dirty="0"/>
          </a:p>
        </p:txBody>
      </p:sp>
      <p:sp>
        <p:nvSpPr>
          <p:cNvPr id="11" name="Shape 9"/>
          <p:cNvSpPr/>
          <p:nvPr/>
        </p:nvSpPr>
        <p:spPr>
          <a:xfrm>
            <a:off x="9659779" y="2872978"/>
            <a:ext cx="4314706" cy="2158722"/>
          </a:xfrm>
          <a:prstGeom prst="roundRect">
            <a:avLst>
              <a:gd name="adj" fmla="val 1302"/>
            </a:avLst>
          </a:prstGeom>
          <a:solidFill>
            <a:srgbClr val="303132"/>
          </a:solidFill>
          <a:ln/>
        </p:spPr>
        <p:txBody>
          <a:bodyPr/>
          <a:lstStyle/>
          <a:p>
            <a:endParaRPr lang="en-US"/>
          </a:p>
        </p:txBody>
      </p:sp>
      <p:sp>
        <p:nvSpPr>
          <p:cNvPr id="12" name="Text 10"/>
          <p:cNvSpPr/>
          <p:nvPr/>
        </p:nvSpPr>
        <p:spPr>
          <a:xfrm>
            <a:off x="9847064" y="3060263"/>
            <a:ext cx="2129433" cy="266224"/>
          </a:xfrm>
          <a:prstGeom prst="rect">
            <a:avLst/>
          </a:prstGeom>
          <a:noFill/>
          <a:ln/>
        </p:spPr>
        <p:txBody>
          <a:bodyPr wrap="none" lIns="0" tIns="0" rIns="0" bIns="0" rtlCol="0" anchor="t"/>
          <a:lstStyle/>
          <a:p>
            <a:pPr marL="0" indent="0">
              <a:lnSpc>
                <a:spcPts val="2050"/>
              </a:lnSpc>
              <a:buNone/>
            </a:pPr>
            <a:r>
              <a:rPr lang="en-US" sz="1650" b="1" kern="0" spc="-17" dirty="0">
                <a:solidFill>
                  <a:srgbClr val="E2E6E9"/>
                </a:solidFill>
                <a:latin typeface="Montserrat Bold" pitchFamily="34" charset="0"/>
                <a:ea typeface="Montserrat Bold" pitchFamily="34" charset="-122"/>
                <a:cs typeface="Montserrat Bold" pitchFamily="34" charset="-120"/>
              </a:rPr>
              <a:t>Data Analysis:</a:t>
            </a:r>
            <a:endParaRPr lang="en-US" sz="1650" dirty="0"/>
          </a:p>
        </p:txBody>
      </p:sp>
      <p:sp>
        <p:nvSpPr>
          <p:cNvPr id="13" name="Text 11"/>
          <p:cNvSpPr/>
          <p:nvPr/>
        </p:nvSpPr>
        <p:spPr>
          <a:xfrm>
            <a:off x="9847064" y="3438882"/>
            <a:ext cx="3940135" cy="1124426"/>
          </a:xfrm>
          <a:prstGeom prst="rect">
            <a:avLst/>
          </a:prstGeom>
          <a:noFill/>
          <a:ln/>
        </p:spPr>
        <p:txBody>
          <a:bodyPr wrap="square" lIns="0" tIns="0" rIns="0" bIns="0" rtlCol="0" anchor="t"/>
          <a:lstStyle/>
          <a:p>
            <a:pPr marL="0" indent="0">
              <a:lnSpc>
                <a:spcPts val="2200"/>
              </a:lnSpc>
              <a:buNone/>
            </a:pPr>
            <a:r>
              <a:rPr lang="en-US" sz="1450" dirty="0">
                <a:solidFill>
                  <a:srgbClr val="E2E6E9"/>
                </a:solidFill>
                <a:latin typeface="Source Sans Pro" pitchFamily="34" charset="0"/>
                <a:ea typeface="Source Sans Pro" pitchFamily="34" charset="-122"/>
                <a:cs typeface="Source Sans Pro" pitchFamily="34" charset="-120"/>
              </a:rPr>
              <a:t>Data distributions were visualized using heat maps and box plots to uncover correlations and trends, such as the impact of age, balance, and tenure on churn likelihood.</a:t>
            </a:r>
            <a:endParaRPr lang="en-US" sz="1450" dirty="0"/>
          </a:p>
        </p:txBody>
      </p:sp>
      <p:sp>
        <p:nvSpPr>
          <p:cNvPr id="14" name="Shape 12"/>
          <p:cNvSpPr/>
          <p:nvPr/>
        </p:nvSpPr>
        <p:spPr>
          <a:xfrm>
            <a:off x="655796" y="5218986"/>
            <a:ext cx="4314706" cy="2271117"/>
          </a:xfrm>
          <a:prstGeom prst="roundRect">
            <a:avLst>
              <a:gd name="adj" fmla="val 1238"/>
            </a:avLst>
          </a:prstGeom>
          <a:solidFill>
            <a:srgbClr val="303132"/>
          </a:solidFill>
          <a:ln/>
        </p:spPr>
        <p:txBody>
          <a:bodyPr/>
          <a:lstStyle/>
          <a:p>
            <a:endParaRPr lang="en-US"/>
          </a:p>
        </p:txBody>
      </p:sp>
      <p:sp>
        <p:nvSpPr>
          <p:cNvPr id="15" name="Text 13"/>
          <p:cNvSpPr/>
          <p:nvPr/>
        </p:nvSpPr>
        <p:spPr>
          <a:xfrm>
            <a:off x="843082" y="5406271"/>
            <a:ext cx="2129433" cy="266224"/>
          </a:xfrm>
          <a:prstGeom prst="rect">
            <a:avLst/>
          </a:prstGeom>
          <a:noFill/>
          <a:ln/>
        </p:spPr>
        <p:txBody>
          <a:bodyPr wrap="none" lIns="0" tIns="0" rIns="0" bIns="0" rtlCol="0" anchor="t"/>
          <a:lstStyle/>
          <a:p>
            <a:pPr marL="0" indent="0">
              <a:lnSpc>
                <a:spcPts val="2050"/>
              </a:lnSpc>
              <a:buNone/>
            </a:pPr>
            <a:r>
              <a:rPr lang="en-US" sz="1650" b="1" kern="0" spc="-17" dirty="0">
                <a:solidFill>
                  <a:srgbClr val="E2E6E9"/>
                </a:solidFill>
                <a:latin typeface="Montserrat Bold" pitchFamily="34" charset="0"/>
                <a:ea typeface="Montserrat Bold" pitchFamily="34" charset="-122"/>
                <a:cs typeface="Montserrat Bold" pitchFamily="34" charset="-120"/>
              </a:rPr>
              <a:t>Data Splitting:</a:t>
            </a:r>
            <a:endParaRPr lang="en-US" sz="1650" dirty="0"/>
          </a:p>
        </p:txBody>
      </p:sp>
      <p:sp>
        <p:nvSpPr>
          <p:cNvPr id="16" name="Text 14"/>
          <p:cNvSpPr/>
          <p:nvPr/>
        </p:nvSpPr>
        <p:spPr>
          <a:xfrm>
            <a:off x="843082" y="5784890"/>
            <a:ext cx="3940135" cy="1405533"/>
          </a:xfrm>
          <a:prstGeom prst="rect">
            <a:avLst/>
          </a:prstGeom>
          <a:noFill/>
          <a:ln/>
        </p:spPr>
        <p:txBody>
          <a:bodyPr wrap="square" lIns="0" tIns="0" rIns="0" bIns="0" rtlCol="0" anchor="t"/>
          <a:lstStyle/>
          <a:p>
            <a:pPr marL="0" indent="0">
              <a:lnSpc>
                <a:spcPts val="2200"/>
              </a:lnSpc>
              <a:buNone/>
            </a:pPr>
            <a:r>
              <a:rPr lang="en-US" sz="1450" dirty="0">
                <a:solidFill>
                  <a:srgbClr val="E2E6E9"/>
                </a:solidFill>
                <a:latin typeface="Source Sans Pro" pitchFamily="34" charset="0"/>
                <a:ea typeface="Source Sans Pro" pitchFamily="34" charset="-122"/>
                <a:cs typeface="Source Sans Pro" pitchFamily="34" charset="-120"/>
              </a:rPr>
              <a:t>The dataset was split into training (80%), validation (10%), and testing (10%) sets. </a:t>
            </a:r>
            <a:r>
              <a:rPr lang="en-US" sz="1450" b="1" i="1" dirty="0">
                <a:solidFill>
                  <a:srgbClr val="FFFFFF"/>
                </a:solidFill>
                <a:latin typeface="Source Sans Pro" pitchFamily="34" charset="0"/>
                <a:ea typeface="Source Sans Pro" pitchFamily="34" charset="-122"/>
                <a:cs typeface="Source Sans Pro" pitchFamily="34" charset="-120"/>
              </a:rPr>
              <a:t>Stratified sampling </a:t>
            </a:r>
            <a:r>
              <a:rPr lang="en-US" sz="1450" i="1" dirty="0">
                <a:solidFill>
                  <a:srgbClr val="E2E6E9"/>
                </a:solidFill>
                <a:latin typeface="Source Sans Pro" pitchFamily="34" charset="0"/>
                <a:ea typeface="Source Sans Pro" pitchFamily="34" charset="-122"/>
                <a:cs typeface="Source Sans Pro" pitchFamily="34" charset="-120"/>
              </a:rPr>
              <a:t>was</a:t>
            </a:r>
            <a:r>
              <a:rPr lang="en-US" sz="1450" dirty="0">
                <a:solidFill>
                  <a:srgbClr val="E2E6E9"/>
                </a:solidFill>
                <a:latin typeface="Source Sans Pro" pitchFamily="34" charset="0"/>
                <a:ea typeface="Source Sans Pro" pitchFamily="34" charset="-122"/>
                <a:cs typeface="Source Sans Pro" pitchFamily="34" charset="-120"/>
              </a:rPr>
              <a:t> applied to maintain the original class distribution in all subsets, ensuring reliable model evaluation and generalizability.</a:t>
            </a:r>
            <a:endParaRPr lang="en-US" sz="1450" dirty="0"/>
          </a:p>
        </p:txBody>
      </p:sp>
      <p:sp>
        <p:nvSpPr>
          <p:cNvPr id="17" name="Shape 15"/>
          <p:cNvSpPr/>
          <p:nvPr/>
        </p:nvSpPr>
        <p:spPr>
          <a:xfrm>
            <a:off x="5157788" y="5218986"/>
            <a:ext cx="4314706" cy="2271117"/>
          </a:xfrm>
          <a:prstGeom prst="roundRect">
            <a:avLst>
              <a:gd name="adj" fmla="val 1238"/>
            </a:avLst>
          </a:prstGeom>
          <a:solidFill>
            <a:srgbClr val="303132"/>
          </a:solidFill>
          <a:ln/>
        </p:spPr>
        <p:txBody>
          <a:bodyPr/>
          <a:lstStyle/>
          <a:p>
            <a:endParaRPr lang="en-US"/>
          </a:p>
        </p:txBody>
      </p:sp>
      <p:sp>
        <p:nvSpPr>
          <p:cNvPr id="18" name="Text 16"/>
          <p:cNvSpPr/>
          <p:nvPr/>
        </p:nvSpPr>
        <p:spPr>
          <a:xfrm>
            <a:off x="5345073" y="5406271"/>
            <a:ext cx="2688788" cy="266224"/>
          </a:xfrm>
          <a:prstGeom prst="rect">
            <a:avLst/>
          </a:prstGeom>
          <a:noFill/>
          <a:ln/>
        </p:spPr>
        <p:txBody>
          <a:bodyPr wrap="none" lIns="0" tIns="0" rIns="0" bIns="0" rtlCol="0" anchor="t"/>
          <a:lstStyle/>
          <a:p>
            <a:pPr marL="0" indent="0">
              <a:lnSpc>
                <a:spcPts val="2050"/>
              </a:lnSpc>
              <a:buNone/>
            </a:pPr>
            <a:r>
              <a:rPr lang="en-US" sz="1650" b="1" kern="0" spc="-17" dirty="0">
                <a:solidFill>
                  <a:srgbClr val="E2E6E9"/>
                </a:solidFill>
                <a:latin typeface="Montserrat Bold" pitchFamily="34" charset="0"/>
                <a:ea typeface="Montserrat Bold" pitchFamily="34" charset="-122"/>
                <a:cs typeface="Montserrat Bold" pitchFamily="34" charset="-120"/>
              </a:rPr>
              <a:t>Hyperparameter Tuning:</a:t>
            </a:r>
            <a:endParaRPr lang="en-US" sz="1650" dirty="0"/>
          </a:p>
        </p:txBody>
      </p:sp>
      <p:sp>
        <p:nvSpPr>
          <p:cNvPr id="19" name="Text 17"/>
          <p:cNvSpPr/>
          <p:nvPr/>
        </p:nvSpPr>
        <p:spPr>
          <a:xfrm>
            <a:off x="5345073" y="5784889"/>
            <a:ext cx="3940135" cy="1705213"/>
          </a:xfrm>
          <a:prstGeom prst="rect">
            <a:avLst/>
          </a:prstGeom>
          <a:noFill/>
          <a:ln/>
        </p:spPr>
        <p:txBody>
          <a:bodyPr wrap="square" lIns="0" tIns="0" rIns="0" bIns="0" rtlCol="0" anchor="t"/>
          <a:lstStyle/>
          <a:p>
            <a:pPr marL="0" indent="0">
              <a:lnSpc>
                <a:spcPts val="2200"/>
              </a:lnSpc>
              <a:buNone/>
            </a:pPr>
            <a:r>
              <a:rPr lang="en-US" sz="1450" dirty="0">
                <a:solidFill>
                  <a:schemeClr val="bg1"/>
                </a:solidFill>
                <a:latin typeface="Source Sans Pro" panose="020B0503030403020204" pitchFamily="34" charset="0"/>
                <a:ea typeface="Source Sans Pro" panose="020B0503030403020204" pitchFamily="34" charset="0"/>
              </a:rPr>
              <a:t>To improve the performance of our models, we applied </a:t>
            </a:r>
            <a:r>
              <a:rPr lang="en-US" sz="1450" b="1" dirty="0">
                <a:solidFill>
                  <a:schemeClr val="bg1"/>
                </a:solidFill>
                <a:latin typeface="Source Sans Pro" panose="020B0503030403020204" pitchFamily="34" charset="0"/>
                <a:ea typeface="Source Sans Pro" panose="020B0503030403020204" pitchFamily="34" charset="0"/>
              </a:rPr>
              <a:t>Grid Search</a:t>
            </a:r>
            <a:r>
              <a:rPr lang="en-US" sz="1450" dirty="0">
                <a:solidFill>
                  <a:schemeClr val="bg1"/>
                </a:solidFill>
                <a:latin typeface="Source Sans Pro" panose="020B0503030403020204" pitchFamily="34" charset="0"/>
                <a:ea typeface="Source Sans Pro" panose="020B0503030403020204" pitchFamily="34" charset="0"/>
              </a:rPr>
              <a:t> for hyperparameter tuning. This method systematically explores different combinations of parameters to identify the best-performing configuration for each algorithm.</a:t>
            </a:r>
          </a:p>
        </p:txBody>
      </p:sp>
      <p:sp>
        <p:nvSpPr>
          <p:cNvPr id="20" name="Shape 18"/>
          <p:cNvSpPr/>
          <p:nvPr/>
        </p:nvSpPr>
        <p:spPr>
          <a:xfrm>
            <a:off x="9659779" y="5218986"/>
            <a:ext cx="4314706" cy="2271117"/>
          </a:xfrm>
          <a:prstGeom prst="roundRect">
            <a:avLst>
              <a:gd name="adj" fmla="val 1238"/>
            </a:avLst>
          </a:prstGeom>
          <a:solidFill>
            <a:srgbClr val="303132"/>
          </a:solidFill>
          <a:ln/>
        </p:spPr>
        <p:txBody>
          <a:bodyPr/>
          <a:lstStyle/>
          <a:p>
            <a:endParaRPr lang="en-US"/>
          </a:p>
        </p:txBody>
      </p:sp>
      <p:sp>
        <p:nvSpPr>
          <p:cNvPr id="21" name="Text 19"/>
          <p:cNvSpPr/>
          <p:nvPr/>
        </p:nvSpPr>
        <p:spPr>
          <a:xfrm>
            <a:off x="9847064" y="5406271"/>
            <a:ext cx="2129433" cy="266224"/>
          </a:xfrm>
          <a:prstGeom prst="rect">
            <a:avLst/>
          </a:prstGeom>
          <a:noFill/>
          <a:ln/>
        </p:spPr>
        <p:txBody>
          <a:bodyPr wrap="none" lIns="0" tIns="0" rIns="0" bIns="0" rtlCol="0" anchor="t"/>
          <a:lstStyle/>
          <a:p>
            <a:pPr marL="0" indent="0">
              <a:lnSpc>
                <a:spcPts val="2050"/>
              </a:lnSpc>
              <a:buNone/>
            </a:pPr>
            <a:r>
              <a:rPr lang="en-US" sz="1650" b="1" kern="0" spc="-17" dirty="0">
                <a:solidFill>
                  <a:srgbClr val="E2E6E9"/>
                </a:solidFill>
                <a:latin typeface="Montserrat Bold" pitchFamily="34" charset="0"/>
                <a:ea typeface="Montserrat Bold" pitchFamily="34" charset="-122"/>
                <a:cs typeface="Montserrat Bold" pitchFamily="34" charset="-120"/>
              </a:rPr>
              <a:t>Model Comparison:</a:t>
            </a:r>
            <a:endParaRPr lang="en-US" sz="1650" dirty="0"/>
          </a:p>
        </p:txBody>
      </p:sp>
      <p:sp>
        <p:nvSpPr>
          <p:cNvPr id="22" name="Text 20"/>
          <p:cNvSpPr/>
          <p:nvPr/>
        </p:nvSpPr>
        <p:spPr>
          <a:xfrm>
            <a:off x="9847064" y="5784890"/>
            <a:ext cx="3940135" cy="1124426"/>
          </a:xfrm>
          <a:prstGeom prst="rect">
            <a:avLst/>
          </a:prstGeom>
          <a:noFill/>
          <a:ln/>
        </p:spPr>
        <p:txBody>
          <a:bodyPr wrap="square" lIns="0" tIns="0" rIns="0" bIns="0" rtlCol="0" anchor="t"/>
          <a:lstStyle/>
          <a:p>
            <a:pPr marL="0" indent="0">
              <a:lnSpc>
                <a:spcPts val="2200"/>
              </a:lnSpc>
              <a:buNone/>
            </a:pPr>
            <a:r>
              <a:rPr lang="en-US" sz="1450" dirty="0">
                <a:solidFill>
                  <a:srgbClr val="E2E6E9"/>
                </a:solidFill>
                <a:latin typeface="Source Sans Pro" pitchFamily="34" charset="0"/>
                <a:ea typeface="Source Sans Pro" pitchFamily="34" charset="-122"/>
                <a:cs typeface="Source Sans Pro" pitchFamily="34" charset="-120"/>
              </a:rPr>
              <a:t>Models like Logistic Regression, Decision Trees, Random Forests, and XGBoost were compared to select the best-performing model based on evaluation metrics.</a:t>
            </a:r>
            <a:endParaRPr lang="en-US" sz="1450" dirty="0"/>
          </a:p>
        </p:txBody>
      </p:sp>
      <p:sp>
        <p:nvSpPr>
          <p:cNvPr id="23" name="Text 21"/>
          <p:cNvSpPr/>
          <p:nvPr/>
        </p:nvSpPr>
        <p:spPr>
          <a:xfrm>
            <a:off x="9847064" y="7021711"/>
            <a:ext cx="3940135" cy="281107"/>
          </a:xfrm>
          <a:prstGeom prst="rect">
            <a:avLst/>
          </a:prstGeom>
          <a:noFill/>
          <a:ln/>
        </p:spPr>
        <p:txBody>
          <a:bodyPr wrap="none" lIns="0" tIns="0" rIns="0" bIns="0" rtlCol="0" anchor="t"/>
          <a:lstStyle/>
          <a:p>
            <a:pPr marL="0" indent="0">
              <a:lnSpc>
                <a:spcPts val="2200"/>
              </a:lnSpc>
              <a:buNone/>
            </a:pP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450294" y="450294"/>
            <a:ext cx="4561880" cy="365522"/>
          </a:xfrm>
          <a:prstGeom prst="rect">
            <a:avLst/>
          </a:prstGeom>
          <a:noFill/>
          <a:ln/>
        </p:spPr>
        <p:txBody>
          <a:bodyPr wrap="none" lIns="0" tIns="0" rIns="0" bIns="0" rtlCol="0" anchor="t"/>
          <a:lstStyle/>
          <a:p>
            <a:pPr marL="0" indent="0">
              <a:lnSpc>
                <a:spcPts val="2850"/>
              </a:lnSpc>
              <a:buNone/>
            </a:pPr>
            <a:r>
              <a:rPr lang="en-US" sz="2300" b="1" kern="0" spc="-23" dirty="0">
                <a:solidFill>
                  <a:srgbClr val="FFFFFF"/>
                </a:solidFill>
                <a:latin typeface="Montserrat Bold" pitchFamily="34" charset="0"/>
                <a:ea typeface="Montserrat Bold" pitchFamily="34" charset="-122"/>
                <a:cs typeface="Montserrat Bold" pitchFamily="34" charset="-120"/>
              </a:rPr>
              <a:t>Data Analysis &amp; Preprocessing</a:t>
            </a:r>
            <a:endParaRPr lang="en-US" sz="2300" dirty="0"/>
          </a:p>
        </p:txBody>
      </p:sp>
      <p:sp>
        <p:nvSpPr>
          <p:cNvPr id="3" name="Text 1"/>
          <p:cNvSpPr/>
          <p:nvPr/>
        </p:nvSpPr>
        <p:spPr>
          <a:xfrm>
            <a:off x="450294" y="1073110"/>
            <a:ext cx="13729811" cy="193000"/>
          </a:xfrm>
          <a:prstGeom prst="rect">
            <a:avLst/>
          </a:prstGeom>
          <a:noFill/>
          <a:ln/>
        </p:spPr>
        <p:txBody>
          <a:bodyPr wrap="none" lIns="0" tIns="0" rIns="0" bIns="0" rtlCol="0" anchor="t"/>
          <a:lstStyle/>
          <a:p>
            <a:pPr marL="0" indent="0">
              <a:lnSpc>
                <a:spcPts val="1500"/>
              </a:lnSpc>
              <a:buNone/>
            </a:pPr>
            <a:r>
              <a:rPr lang="en-US" sz="1600" dirty="0">
                <a:solidFill>
                  <a:srgbClr val="E2E6E9"/>
                </a:solidFill>
                <a:latin typeface="Source Sans Pro" pitchFamily="34" charset="0"/>
                <a:ea typeface="Source Sans Pro" pitchFamily="34" charset="-122"/>
                <a:cs typeface="Source Sans Pro" pitchFamily="34" charset="-120"/>
              </a:rPr>
              <a:t>This analysis explores various factors contributing to customer churn at the bank, utilizing heat maps, bar charts, and box plots for a comprehensive examination of </a:t>
            </a:r>
          </a:p>
          <a:p>
            <a:pPr marL="0" indent="0">
              <a:lnSpc>
                <a:spcPts val="1500"/>
              </a:lnSpc>
              <a:buNone/>
            </a:pPr>
            <a:r>
              <a:rPr lang="en-US" sz="1600" dirty="0">
                <a:solidFill>
                  <a:srgbClr val="E2E6E9"/>
                </a:solidFill>
                <a:latin typeface="Source Sans Pro" pitchFamily="34" charset="0"/>
                <a:ea typeface="Source Sans Pro" pitchFamily="34" charset="-122"/>
                <a:cs typeface="Source Sans Pro" pitchFamily="34" charset="-120"/>
              </a:rPr>
              <a:t>the correlations and distributions of customer attributes.</a:t>
            </a:r>
            <a:endParaRPr lang="en-US" sz="1600" dirty="0"/>
          </a:p>
        </p:txBody>
      </p:sp>
      <p:pic>
        <p:nvPicPr>
          <p:cNvPr id="4" name="Image 0" descr="preencoded.png"/>
          <p:cNvPicPr>
            <a:picLocks noChangeAspect="1"/>
          </p:cNvPicPr>
          <p:nvPr/>
        </p:nvPicPr>
        <p:blipFill>
          <a:blip r:embed="rId3"/>
          <a:stretch>
            <a:fillRect/>
          </a:stretch>
        </p:blipFill>
        <p:spPr>
          <a:xfrm>
            <a:off x="521978" y="3348563"/>
            <a:ext cx="4195408" cy="3366648"/>
          </a:xfrm>
          <a:prstGeom prst="rect">
            <a:avLst/>
          </a:prstGeom>
        </p:spPr>
      </p:pic>
      <p:pic>
        <p:nvPicPr>
          <p:cNvPr id="5" name="Image 1" descr="preencoded.png"/>
          <p:cNvPicPr>
            <a:picLocks noChangeAspect="1"/>
          </p:cNvPicPr>
          <p:nvPr/>
        </p:nvPicPr>
        <p:blipFill>
          <a:blip r:embed="rId4"/>
          <a:stretch>
            <a:fillRect/>
          </a:stretch>
        </p:blipFill>
        <p:spPr>
          <a:xfrm>
            <a:off x="9990061" y="3348563"/>
            <a:ext cx="4306505" cy="3366648"/>
          </a:xfrm>
          <a:prstGeom prst="rect">
            <a:avLst/>
          </a:prstGeom>
        </p:spPr>
      </p:pic>
      <p:pic>
        <p:nvPicPr>
          <p:cNvPr id="6" name="Image 2" descr="preencoded.png"/>
          <p:cNvPicPr>
            <a:picLocks noChangeAspect="1"/>
          </p:cNvPicPr>
          <p:nvPr/>
        </p:nvPicPr>
        <p:blipFill>
          <a:blip r:embed="rId5"/>
          <a:stretch>
            <a:fillRect/>
          </a:stretch>
        </p:blipFill>
        <p:spPr>
          <a:xfrm>
            <a:off x="5159784" y="1523404"/>
            <a:ext cx="4387879" cy="3366648"/>
          </a:xfrm>
          <a:prstGeom prst="rect">
            <a:avLst/>
          </a:prstGeom>
        </p:spPr>
      </p:pic>
      <p:sp>
        <p:nvSpPr>
          <p:cNvPr id="7" name="Text 2"/>
          <p:cNvSpPr/>
          <p:nvPr/>
        </p:nvSpPr>
        <p:spPr>
          <a:xfrm>
            <a:off x="450294" y="7112794"/>
            <a:ext cx="6567487" cy="193000"/>
          </a:xfrm>
          <a:prstGeom prst="rect">
            <a:avLst/>
          </a:prstGeom>
          <a:noFill/>
          <a:ln/>
        </p:spPr>
        <p:txBody>
          <a:bodyPr wrap="none" lIns="0" tIns="0" rIns="0" bIns="0" rtlCol="0" anchor="t"/>
          <a:lstStyle/>
          <a:p>
            <a:pPr marL="0" indent="0">
              <a:lnSpc>
                <a:spcPts val="1500"/>
              </a:lnSpc>
              <a:buNone/>
            </a:pPr>
            <a:endParaRPr lang="en-US" sz="1000" dirty="0"/>
          </a:p>
        </p:txBody>
      </p:sp>
      <p:sp>
        <p:nvSpPr>
          <p:cNvPr id="9" name="Text 3"/>
          <p:cNvSpPr/>
          <p:nvPr/>
        </p:nvSpPr>
        <p:spPr>
          <a:xfrm>
            <a:off x="7339251" y="7132915"/>
            <a:ext cx="6848356" cy="193000"/>
          </a:xfrm>
          <a:prstGeom prst="rect">
            <a:avLst/>
          </a:prstGeom>
          <a:noFill/>
          <a:ln/>
        </p:spPr>
        <p:txBody>
          <a:bodyPr wrap="none" lIns="0" tIns="0" rIns="0" bIns="0" rtlCol="0" anchor="t"/>
          <a:lstStyle/>
          <a:p>
            <a:pPr marL="0" indent="0">
              <a:lnSpc>
                <a:spcPts val="1500"/>
              </a:lnSpc>
              <a:buNone/>
            </a:pPr>
            <a:endParaRPr lang="en-US" sz="1000" dirty="0"/>
          </a:p>
        </p:txBody>
      </p:sp>
      <p:sp>
        <p:nvSpPr>
          <p:cNvPr id="10" name="Text 4"/>
          <p:cNvSpPr/>
          <p:nvPr/>
        </p:nvSpPr>
        <p:spPr>
          <a:xfrm>
            <a:off x="450294" y="7586305"/>
            <a:ext cx="13729811" cy="193000"/>
          </a:xfrm>
          <a:prstGeom prst="rect">
            <a:avLst/>
          </a:prstGeom>
          <a:noFill/>
          <a:ln/>
        </p:spPr>
        <p:txBody>
          <a:bodyPr wrap="none" lIns="0" tIns="0" rIns="0" bIns="0" rtlCol="0" anchor="t"/>
          <a:lstStyle/>
          <a:p>
            <a:pPr marL="0" indent="0">
              <a:lnSpc>
                <a:spcPts val="1500"/>
              </a:lnSpc>
              <a:buNone/>
            </a:pPr>
            <a:r>
              <a:rPr lang="en-US" sz="1200" i="1" dirty="0">
                <a:solidFill>
                  <a:srgbClr val="5E98F1"/>
                </a:solidFill>
                <a:latin typeface="Source Sans Pro" pitchFamily="34" charset="0"/>
                <a:ea typeface="Source Sans Pro" pitchFamily="34" charset="-122"/>
                <a:cs typeface="Source Sans Pro" pitchFamily="34" charset="-120"/>
              </a:rPr>
              <a:t>Figure 1: Density plots showing right-skewed customer balance, uniformly distributed salaries, left-skewed credit scores, and right-skewed age.</a:t>
            </a:r>
            <a:endParaRPr lang="en-US"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24614" y="570786"/>
            <a:ext cx="6992183" cy="588169"/>
          </a:xfrm>
          <a:prstGeom prst="rect">
            <a:avLst/>
          </a:prstGeom>
          <a:noFill/>
          <a:ln/>
        </p:spPr>
        <p:txBody>
          <a:bodyPr wrap="none" lIns="0" tIns="0" rIns="0" bIns="0" rtlCol="0" anchor="t"/>
          <a:lstStyle/>
          <a:p>
            <a:pPr marL="0" indent="0">
              <a:lnSpc>
                <a:spcPts val="4600"/>
              </a:lnSpc>
              <a:buNone/>
            </a:pPr>
            <a:r>
              <a:rPr lang="en-US" sz="3700" b="1" kern="0" spc="-37" dirty="0">
                <a:solidFill>
                  <a:srgbClr val="FFFFFF"/>
                </a:solidFill>
                <a:latin typeface="Montserrat Bold" pitchFamily="34" charset="0"/>
                <a:ea typeface="Montserrat Bold" pitchFamily="34" charset="-122"/>
                <a:cs typeface="Montserrat Bold" pitchFamily="34" charset="-120"/>
              </a:rPr>
              <a:t>Detailed Correlation Analysis</a:t>
            </a:r>
            <a:endParaRPr lang="en-US" sz="3700" dirty="0"/>
          </a:p>
        </p:txBody>
      </p:sp>
      <p:sp>
        <p:nvSpPr>
          <p:cNvPr id="3" name="Text 1"/>
          <p:cNvSpPr/>
          <p:nvPr/>
        </p:nvSpPr>
        <p:spPr>
          <a:xfrm>
            <a:off x="724614" y="1573054"/>
            <a:ext cx="13181171" cy="310515"/>
          </a:xfrm>
          <a:prstGeom prst="rect">
            <a:avLst/>
          </a:prstGeom>
          <a:noFill/>
          <a:ln/>
        </p:spPr>
        <p:txBody>
          <a:bodyPr wrap="none" lIns="0" tIns="0" rIns="0" bIns="0" rtlCol="0" anchor="t"/>
          <a:lstStyle/>
          <a:p>
            <a:pPr marL="0" indent="0">
              <a:lnSpc>
                <a:spcPts val="2400"/>
              </a:lnSpc>
              <a:buNone/>
            </a:pPr>
            <a:r>
              <a:rPr lang="en-US" sz="1600" dirty="0">
                <a:solidFill>
                  <a:srgbClr val="E2E6E9"/>
                </a:solidFill>
                <a:latin typeface="Source Sans Pro" pitchFamily="34" charset="0"/>
                <a:ea typeface="Source Sans Pro" pitchFamily="34" charset="-122"/>
                <a:cs typeface="Source Sans Pro" pitchFamily="34" charset="-120"/>
              </a:rPr>
              <a:t>The heat map (Figure 2) and bar chart (Figure 3) clearly illustrate key correlations:</a:t>
            </a:r>
            <a:endParaRPr lang="en-US" sz="1600" dirty="0"/>
          </a:p>
        </p:txBody>
      </p:sp>
      <p:pic>
        <p:nvPicPr>
          <p:cNvPr id="4" name="Image 0" descr="preencoded.png"/>
          <p:cNvPicPr>
            <a:picLocks noChangeAspect="1"/>
          </p:cNvPicPr>
          <p:nvPr/>
        </p:nvPicPr>
        <p:blipFill>
          <a:blip r:embed="rId3"/>
          <a:stretch>
            <a:fillRect/>
          </a:stretch>
        </p:blipFill>
        <p:spPr>
          <a:xfrm>
            <a:off x="724614" y="2349341"/>
            <a:ext cx="6619284" cy="3583662"/>
          </a:xfrm>
          <a:prstGeom prst="rect">
            <a:avLst/>
          </a:prstGeom>
        </p:spPr>
      </p:pic>
      <p:sp>
        <p:nvSpPr>
          <p:cNvPr id="5" name="Text 2"/>
          <p:cNvSpPr/>
          <p:nvPr/>
        </p:nvSpPr>
        <p:spPr>
          <a:xfrm>
            <a:off x="724614" y="5622488"/>
            <a:ext cx="6885503" cy="310515"/>
          </a:xfrm>
          <a:prstGeom prst="rect">
            <a:avLst/>
          </a:prstGeom>
          <a:noFill/>
          <a:ln/>
        </p:spPr>
        <p:txBody>
          <a:bodyPr wrap="none" lIns="0" tIns="0" rIns="0" bIns="0" rtlCol="0" anchor="t"/>
          <a:lstStyle/>
          <a:p>
            <a:pPr marL="0" indent="0">
              <a:lnSpc>
                <a:spcPts val="2400"/>
              </a:lnSpc>
              <a:buNone/>
            </a:pPr>
            <a:endParaRPr lang="en-US" sz="1600" dirty="0"/>
          </a:p>
        </p:txBody>
      </p:sp>
      <p:sp>
        <p:nvSpPr>
          <p:cNvPr id="6" name="Text 3"/>
          <p:cNvSpPr/>
          <p:nvPr/>
        </p:nvSpPr>
        <p:spPr>
          <a:xfrm>
            <a:off x="724614" y="6119336"/>
            <a:ext cx="6885503" cy="310515"/>
          </a:xfrm>
          <a:prstGeom prst="rect">
            <a:avLst/>
          </a:prstGeom>
          <a:noFill/>
          <a:ln/>
        </p:spPr>
        <p:txBody>
          <a:bodyPr wrap="none" lIns="0" tIns="0" rIns="0" bIns="0" rtlCol="0" anchor="t"/>
          <a:lstStyle/>
          <a:p>
            <a:pPr marL="0" indent="0">
              <a:lnSpc>
                <a:spcPts val="2400"/>
              </a:lnSpc>
              <a:buNone/>
            </a:pPr>
            <a:r>
              <a:rPr lang="en-US" sz="1600" i="1" dirty="0">
                <a:solidFill>
                  <a:srgbClr val="5E98F1"/>
                </a:solidFill>
                <a:latin typeface="Source Sans Pro" pitchFamily="34" charset="0"/>
                <a:ea typeface="Source Sans Pro" pitchFamily="34" charset="-122"/>
                <a:cs typeface="Source Sans Pro" pitchFamily="34" charset="-120"/>
              </a:rPr>
              <a:t>Figure 2: Heat map illustrating the correlation between customer attributes.</a:t>
            </a:r>
            <a:endParaRPr lang="en-US" sz="1600" dirty="0"/>
          </a:p>
        </p:txBody>
      </p:sp>
      <p:pic>
        <p:nvPicPr>
          <p:cNvPr id="7" name="Image 1" descr="preencoded.png"/>
          <p:cNvPicPr>
            <a:picLocks noChangeAspect="1"/>
          </p:cNvPicPr>
          <p:nvPr/>
        </p:nvPicPr>
        <p:blipFill>
          <a:blip r:embed="rId4"/>
          <a:stretch>
            <a:fillRect/>
          </a:stretch>
        </p:blipFill>
        <p:spPr>
          <a:xfrm>
            <a:off x="8122801" y="2349340"/>
            <a:ext cx="5232103" cy="3769995"/>
          </a:xfrm>
          <a:prstGeom prst="rect">
            <a:avLst/>
          </a:prstGeom>
        </p:spPr>
      </p:pic>
      <p:sp>
        <p:nvSpPr>
          <p:cNvPr id="8" name="Text 4"/>
          <p:cNvSpPr/>
          <p:nvPr/>
        </p:nvSpPr>
        <p:spPr>
          <a:xfrm>
            <a:off x="8122801" y="6173802"/>
            <a:ext cx="5790605" cy="621030"/>
          </a:xfrm>
          <a:prstGeom prst="rect">
            <a:avLst/>
          </a:prstGeom>
          <a:noFill/>
          <a:ln/>
        </p:spPr>
        <p:txBody>
          <a:bodyPr wrap="square" lIns="0" tIns="0" rIns="0" bIns="0" rtlCol="0" anchor="t"/>
          <a:lstStyle/>
          <a:p>
            <a:pPr marL="0" indent="0">
              <a:lnSpc>
                <a:spcPts val="2400"/>
              </a:lnSpc>
              <a:buNone/>
            </a:pPr>
            <a:r>
              <a:rPr lang="en-US" sz="1600" i="1" dirty="0">
                <a:solidFill>
                  <a:srgbClr val="5E98F1"/>
                </a:solidFill>
                <a:latin typeface="Source Sans Pro" pitchFamily="34" charset="0"/>
                <a:ea typeface="Source Sans Pro" pitchFamily="34" charset="-122"/>
                <a:cs typeface="Source Sans Pro" pitchFamily="34" charset="-120"/>
              </a:rPr>
              <a:t>Figure 3: Bar chart illustrating the strength of correlation between various factors and customer churn</a:t>
            </a:r>
            <a:endParaRPr lang="en-US" sz="1600" dirty="0"/>
          </a:p>
        </p:txBody>
      </p:sp>
      <p:sp>
        <p:nvSpPr>
          <p:cNvPr id="9" name="Text 5"/>
          <p:cNvSpPr/>
          <p:nvPr/>
        </p:nvSpPr>
        <p:spPr>
          <a:xfrm>
            <a:off x="724614" y="7161848"/>
            <a:ext cx="6474857" cy="310515"/>
          </a:xfrm>
          <a:prstGeom prst="rect">
            <a:avLst/>
          </a:prstGeom>
          <a:noFill/>
          <a:ln/>
        </p:spPr>
        <p:txBody>
          <a:bodyPr wrap="none" lIns="0" tIns="0" rIns="0" bIns="0" rtlCol="0" anchor="t"/>
          <a:lstStyle/>
          <a:p>
            <a:pPr marL="0" indent="0">
              <a:lnSpc>
                <a:spcPts val="2400"/>
              </a:lnSpc>
              <a:buNone/>
            </a:pPr>
            <a:endParaRPr lang="en-US" sz="1600" dirty="0"/>
          </a:p>
        </p:txBody>
      </p:sp>
      <p:sp>
        <p:nvSpPr>
          <p:cNvPr id="10" name="Text 6"/>
          <p:cNvSpPr/>
          <p:nvPr/>
        </p:nvSpPr>
        <p:spPr>
          <a:xfrm>
            <a:off x="7712154" y="7161848"/>
            <a:ext cx="6201132" cy="310515"/>
          </a:xfrm>
          <a:prstGeom prst="rect">
            <a:avLst/>
          </a:prstGeom>
          <a:noFill/>
          <a:ln/>
        </p:spPr>
        <p:txBody>
          <a:bodyPr wrap="none" lIns="0" tIns="0" rIns="0" bIns="0" rtlCol="0" anchor="t"/>
          <a:lstStyle/>
          <a:p>
            <a:pPr marL="0" indent="0">
              <a:lnSpc>
                <a:spcPts val="2400"/>
              </a:lnSpc>
              <a:buNone/>
            </a:pP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98765" y="585073"/>
            <a:ext cx="7454860" cy="486013"/>
          </a:xfrm>
          <a:prstGeom prst="rect">
            <a:avLst/>
          </a:prstGeom>
          <a:noFill/>
          <a:ln/>
        </p:spPr>
        <p:txBody>
          <a:bodyPr wrap="none" lIns="0" tIns="0" rIns="0" bIns="0" rtlCol="0" anchor="t"/>
          <a:lstStyle/>
          <a:p>
            <a:pPr marL="0" indent="0">
              <a:lnSpc>
                <a:spcPts val="3800"/>
              </a:lnSpc>
              <a:buNone/>
            </a:pPr>
            <a:r>
              <a:rPr lang="en-US" sz="3050" b="1" kern="0" spc="-31" dirty="0">
                <a:solidFill>
                  <a:srgbClr val="FFFFFF"/>
                </a:solidFill>
                <a:latin typeface="Montserrat Bold" pitchFamily="34" charset="0"/>
                <a:ea typeface="Montserrat Bold" pitchFamily="34" charset="-122"/>
                <a:cs typeface="Montserrat Bold" pitchFamily="34" charset="-120"/>
              </a:rPr>
              <a:t>Methodology: Blueprint to Prediction</a:t>
            </a:r>
            <a:endParaRPr lang="en-US" sz="3050" dirty="0"/>
          </a:p>
        </p:txBody>
      </p:sp>
      <p:sp>
        <p:nvSpPr>
          <p:cNvPr id="3" name="Shape 1"/>
          <p:cNvSpPr/>
          <p:nvPr/>
        </p:nvSpPr>
        <p:spPr>
          <a:xfrm>
            <a:off x="598765" y="1413153"/>
            <a:ext cx="13432869" cy="598527"/>
          </a:xfrm>
          <a:prstGeom prst="roundRect">
            <a:avLst>
              <a:gd name="adj" fmla="val 4288"/>
            </a:avLst>
          </a:prstGeom>
          <a:solidFill>
            <a:srgbClr val="1D1F22"/>
          </a:solidFill>
          <a:ln/>
        </p:spPr>
        <p:txBody>
          <a:bodyPr/>
          <a:lstStyle/>
          <a:p>
            <a:endParaRPr lang="en-US"/>
          </a:p>
        </p:txBody>
      </p:sp>
      <p:sp>
        <p:nvSpPr>
          <p:cNvPr id="4" name="Text 2"/>
          <p:cNvSpPr/>
          <p:nvPr/>
        </p:nvSpPr>
        <p:spPr>
          <a:xfrm>
            <a:off x="769739" y="1584127"/>
            <a:ext cx="13090922" cy="256580"/>
          </a:xfrm>
          <a:prstGeom prst="rect">
            <a:avLst/>
          </a:prstGeom>
          <a:noFill/>
          <a:ln/>
        </p:spPr>
        <p:txBody>
          <a:bodyPr wrap="none" lIns="0" tIns="0" rIns="0" bIns="0" rtlCol="0" anchor="t"/>
          <a:lstStyle/>
          <a:p>
            <a:pPr marL="0" indent="0">
              <a:lnSpc>
                <a:spcPts val="2000"/>
              </a:lnSpc>
              <a:buNone/>
            </a:pPr>
            <a:r>
              <a:rPr lang="en-US" sz="1300" dirty="0">
                <a:solidFill>
                  <a:srgbClr val="FFFFFF"/>
                </a:solidFill>
                <a:latin typeface="Source Sans Pro" pitchFamily="34" charset="0"/>
                <a:ea typeface="Source Sans Pro" pitchFamily="34" charset="-122"/>
                <a:cs typeface="Source Sans Pro" pitchFamily="34" charset="-120"/>
              </a:rPr>
              <a:t>Below are the machine learning models used for churn prediction, along with why they were chosen and how they were applied:</a:t>
            </a:r>
            <a:endParaRPr lang="en-US" sz="1300" dirty="0"/>
          </a:p>
        </p:txBody>
      </p:sp>
      <p:sp>
        <p:nvSpPr>
          <p:cNvPr id="5" name="Shape 3"/>
          <p:cNvSpPr/>
          <p:nvPr/>
        </p:nvSpPr>
        <p:spPr>
          <a:xfrm>
            <a:off x="7303770" y="2204085"/>
            <a:ext cx="22860" cy="5440323"/>
          </a:xfrm>
          <a:prstGeom prst="roundRect">
            <a:avLst>
              <a:gd name="adj" fmla="val 112260"/>
            </a:avLst>
          </a:prstGeom>
          <a:solidFill>
            <a:srgbClr val="494A4B"/>
          </a:solidFill>
          <a:ln/>
        </p:spPr>
        <p:txBody>
          <a:bodyPr/>
          <a:lstStyle/>
          <a:p>
            <a:endParaRPr lang="en-US"/>
          </a:p>
        </p:txBody>
      </p:sp>
      <p:sp>
        <p:nvSpPr>
          <p:cNvPr id="6" name="Shape 4"/>
          <p:cNvSpPr/>
          <p:nvPr/>
        </p:nvSpPr>
        <p:spPr>
          <a:xfrm>
            <a:off x="6589633" y="2534722"/>
            <a:ext cx="598765" cy="22860"/>
          </a:xfrm>
          <a:prstGeom prst="roundRect">
            <a:avLst>
              <a:gd name="adj" fmla="val 112260"/>
            </a:avLst>
          </a:prstGeom>
          <a:solidFill>
            <a:srgbClr val="494A4B"/>
          </a:solidFill>
          <a:ln/>
        </p:spPr>
        <p:txBody>
          <a:bodyPr/>
          <a:lstStyle/>
          <a:p>
            <a:endParaRPr lang="en-US"/>
          </a:p>
        </p:txBody>
      </p:sp>
      <p:sp>
        <p:nvSpPr>
          <p:cNvPr id="7" name="Shape 5"/>
          <p:cNvSpPr/>
          <p:nvPr/>
        </p:nvSpPr>
        <p:spPr>
          <a:xfrm>
            <a:off x="7165538" y="2396490"/>
            <a:ext cx="299323" cy="299323"/>
          </a:xfrm>
          <a:prstGeom prst="roundRect">
            <a:avLst>
              <a:gd name="adj" fmla="val 8574"/>
            </a:avLst>
          </a:prstGeom>
          <a:solidFill>
            <a:srgbClr val="303132"/>
          </a:solidFill>
          <a:ln/>
        </p:spPr>
        <p:txBody>
          <a:bodyPr/>
          <a:lstStyle/>
          <a:p>
            <a:endParaRPr lang="en-US"/>
          </a:p>
        </p:txBody>
      </p:sp>
      <p:sp>
        <p:nvSpPr>
          <p:cNvPr id="8" name="Text 6"/>
          <p:cNvSpPr/>
          <p:nvPr/>
        </p:nvSpPr>
        <p:spPr>
          <a:xfrm>
            <a:off x="4033599" y="2375059"/>
            <a:ext cx="2340650" cy="291465"/>
          </a:xfrm>
          <a:prstGeom prst="rect">
            <a:avLst/>
          </a:prstGeom>
          <a:noFill/>
          <a:ln/>
        </p:spPr>
        <p:txBody>
          <a:bodyPr wrap="none" lIns="0" tIns="0" rIns="0" bIns="0" rtlCol="0" anchor="t"/>
          <a:lstStyle/>
          <a:p>
            <a:pPr marL="0" indent="0" algn="r">
              <a:lnSpc>
                <a:spcPts val="2250"/>
              </a:lnSpc>
              <a:buNone/>
            </a:pPr>
            <a:r>
              <a:rPr lang="en-US" sz="1800" b="1" kern="0" spc="-18" dirty="0">
                <a:solidFill>
                  <a:srgbClr val="E2E6E9"/>
                </a:solidFill>
                <a:latin typeface="Montserrat Bold" pitchFamily="34" charset="0"/>
                <a:ea typeface="Montserrat Bold" pitchFamily="34" charset="-122"/>
                <a:cs typeface="Montserrat Bold" pitchFamily="34" charset="-120"/>
              </a:rPr>
              <a:t>Logistic Regression</a:t>
            </a:r>
            <a:endParaRPr lang="en-US" sz="1800" dirty="0"/>
          </a:p>
        </p:txBody>
      </p:sp>
      <p:sp>
        <p:nvSpPr>
          <p:cNvPr id="9" name="Text 7"/>
          <p:cNvSpPr/>
          <p:nvPr/>
        </p:nvSpPr>
        <p:spPr>
          <a:xfrm>
            <a:off x="598765" y="2769156"/>
            <a:ext cx="5775484" cy="256580"/>
          </a:xfrm>
          <a:prstGeom prst="rect">
            <a:avLst/>
          </a:prstGeom>
          <a:noFill/>
          <a:ln/>
        </p:spPr>
        <p:txBody>
          <a:bodyPr wrap="none" lIns="0" tIns="0" rIns="0" bIns="0" rtlCol="0" anchor="t"/>
          <a:lstStyle/>
          <a:p>
            <a:pPr marL="685800" lvl="1" indent="-342900" algn="l">
              <a:lnSpc>
                <a:spcPts val="2000"/>
              </a:lnSpc>
              <a:buSzPct val="100000"/>
              <a:buChar char="•"/>
            </a:pPr>
            <a:r>
              <a:rPr lang="en-US" sz="1300" b="1" dirty="0">
                <a:solidFill>
                  <a:srgbClr val="E2E6E9"/>
                </a:solidFill>
                <a:latin typeface="Source Sans Pro" pitchFamily="34" charset="0"/>
                <a:ea typeface="Source Sans Pro" pitchFamily="34" charset="-122"/>
                <a:cs typeface="Source Sans Pro" pitchFamily="34" charset="-120"/>
              </a:rPr>
              <a:t>Reason</a:t>
            </a:r>
            <a:r>
              <a:rPr lang="en-US" sz="1300" dirty="0">
                <a:solidFill>
                  <a:srgbClr val="E2E6E9"/>
                </a:solidFill>
                <a:latin typeface="Source Sans Pro" pitchFamily="34" charset="0"/>
                <a:ea typeface="Source Sans Pro" pitchFamily="34" charset="-122"/>
                <a:cs typeface="Source Sans Pro" pitchFamily="34" charset="-120"/>
              </a:rPr>
              <a:t>: Simple and effective baseline for binary classification.</a:t>
            </a:r>
            <a:endParaRPr lang="en-US" sz="1300" dirty="0"/>
          </a:p>
        </p:txBody>
      </p:sp>
      <p:sp>
        <p:nvSpPr>
          <p:cNvPr id="10" name="Text 8"/>
          <p:cNvSpPr/>
          <p:nvPr/>
        </p:nvSpPr>
        <p:spPr>
          <a:xfrm>
            <a:off x="598765" y="3085505"/>
            <a:ext cx="5775484" cy="256580"/>
          </a:xfrm>
          <a:prstGeom prst="rect">
            <a:avLst/>
          </a:prstGeom>
          <a:noFill/>
          <a:ln/>
        </p:spPr>
        <p:txBody>
          <a:bodyPr wrap="none" lIns="0" tIns="0" rIns="0" bIns="0" rtlCol="0" anchor="t"/>
          <a:lstStyle/>
          <a:p>
            <a:pPr marL="685800" lvl="1" indent="-342900" algn="l">
              <a:lnSpc>
                <a:spcPts val="2000"/>
              </a:lnSpc>
              <a:buSzPct val="100000"/>
              <a:buChar char="•"/>
            </a:pPr>
            <a:r>
              <a:rPr lang="en-US" sz="1300" b="1" dirty="0">
                <a:solidFill>
                  <a:srgbClr val="E2E6E9"/>
                </a:solidFill>
                <a:latin typeface="Source Sans Pro" pitchFamily="34" charset="0"/>
                <a:ea typeface="Source Sans Pro" pitchFamily="34" charset="-122"/>
                <a:cs typeface="Source Sans Pro" pitchFamily="34" charset="-120"/>
              </a:rPr>
              <a:t>Usage</a:t>
            </a:r>
            <a:r>
              <a:rPr lang="en-US" sz="1300" dirty="0">
                <a:solidFill>
                  <a:srgbClr val="E2E6E9"/>
                </a:solidFill>
                <a:latin typeface="Source Sans Pro" pitchFamily="34" charset="0"/>
                <a:ea typeface="Source Sans Pro" pitchFamily="34" charset="-122"/>
                <a:cs typeface="Source Sans Pro" pitchFamily="34" charset="-120"/>
              </a:rPr>
              <a:t>: Provides feature importance insights for model comparison.</a:t>
            </a:r>
            <a:endParaRPr lang="en-US" sz="1300" dirty="0"/>
          </a:p>
        </p:txBody>
      </p:sp>
      <p:sp>
        <p:nvSpPr>
          <p:cNvPr id="11" name="Shape 9"/>
          <p:cNvSpPr/>
          <p:nvPr/>
        </p:nvSpPr>
        <p:spPr>
          <a:xfrm>
            <a:off x="7442002" y="3389947"/>
            <a:ext cx="598765" cy="22860"/>
          </a:xfrm>
          <a:prstGeom prst="roundRect">
            <a:avLst>
              <a:gd name="adj" fmla="val 112260"/>
            </a:avLst>
          </a:prstGeom>
          <a:solidFill>
            <a:srgbClr val="494A4B"/>
          </a:solidFill>
          <a:ln/>
        </p:spPr>
        <p:txBody>
          <a:bodyPr/>
          <a:lstStyle/>
          <a:p>
            <a:endParaRPr lang="en-US"/>
          </a:p>
        </p:txBody>
      </p:sp>
      <p:sp>
        <p:nvSpPr>
          <p:cNvPr id="12" name="Shape 10"/>
          <p:cNvSpPr/>
          <p:nvPr/>
        </p:nvSpPr>
        <p:spPr>
          <a:xfrm>
            <a:off x="7165538" y="3251716"/>
            <a:ext cx="299323" cy="299323"/>
          </a:xfrm>
          <a:prstGeom prst="roundRect">
            <a:avLst>
              <a:gd name="adj" fmla="val 8574"/>
            </a:avLst>
          </a:prstGeom>
          <a:solidFill>
            <a:srgbClr val="303132"/>
          </a:solidFill>
          <a:ln/>
        </p:spPr>
        <p:txBody>
          <a:bodyPr/>
          <a:lstStyle/>
          <a:p>
            <a:endParaRPr lang="en-US"/>
          </a:p>
        </p:txBody>
      </p:sp>
      <p:sp>
        <p:nvSpPr>
          <p:cNvPr id="13" name="Text 11"/>
          <p:cNvSpPr/>
          <p:nvPr/>
        </p:nvSpPr>
        <p:spPr>
          <a:xfrm>
            <a:off x="8256151" y="3230285"/>
            <a:ext cx="3303984" cy="291465"/>
          </a:xfrm>
          <a:prstGeom prst="rect">
            <a:avLst/>
          </a:prstGeom>
          <a:noFill/>
          <a:ln/>
        </p:spPr>
        <p:txBody>
          <a:bodyPr wrap="none" lIns="0" tIns="0" rIns="0" bIns="0" rtlCol="0" anchor="t"/>
          <a:lstStyle/>
          <a:p>
            <a:pPr marL="0" indent="0" algn="l">
              <a:lnSpc>
                <a:spcPts val="2250"/>
              </a:lnSpc>
              <a:buNone/>
            </a:pPr>
            <a:r>
              <a:rPr lang="en-US" sz="1800" b="1" kern="0" spc="-18" dirty="0">
                <a:solidFill>
                  <a:srgbClr val="E2E6E9"/>
                </a:solidFill>
                <a:latin typeface="Montserrat Bold" pitchFamily="34" charset="0"/>
                <a:ea typeface="Montserrat Bold" pitchFamily="34" charset="-122"/>
                <a:cs typeface="Montserrat Bold" pitchFamily="34" charset="-120"/>
              </a:rPr>
              <a:t>k-Nearest Neighbors (k-NN)</a:t>
            </a:r>
            <a:endParaRPr lang="en-US" sz="1800" dirty="0"/>
          </a:p>
        </p:txBody>
      </p:sp>
      <p:sp>
        <p:nvSpPr>
          <p:cNvPr id="14" name="Text 12"/>
          <p:cNvSpPr/>
          <p:nvPr/>
        </p:nvSpPr>
        <p:spPr>
          <a:xfrm>
            <a:off x="8256151" y="3624382"/>
            <a:ext cx="5775484" cy="513159"/>
          </a:xfrm>
          <a:prstGeom prst="rect">
            <a:avLst/>
          </a:prstGeom>
          <a:noFill/>
          <a:ln/>
        </p:spPr>
        <p:txBody>
          <a:bodyPr wrap="square" lIns="0" tIns="0" rIns="0" bIns="0" rtlCol="0" anchor="t"/>
          <a:lstStyle/>
          <a:p>
            <a:pPr marL="342900" indent="-342900" algn="l">
              <a:lnSpc>
                <a:spcPts val="2000"/>
              </a:lnSpc>
              <a:buSzPct val="100000"/>
              <a:buChar char="•"/>
            </a:pPr>
            <a:r>
              <a:rPr lang="en-US" sz="1300" b="1" dirty="0">
                <a:solidFill>
                  <a:srgbClr val="E2E6E9"/>
                </a:solidFill>
                <a:latin typeface="Source Sans Pro" pitchFamily="34" charset="0"/>
                <a:ea typeface="Source Sans Pro" pitchFamily="34" charset="-122"/>
                <a:cs typeface="Source Sans Pro" pitchFamily="34" charset="-120"/>
              </a:rPr>
              <a:t>Reason</a:t>
            </a:r>
            <a:r>
              <a:rPr lang="en-US" sz="1300" dirty="0">
                <a:solidFill>
                  <a:srgbClr val="E2E6E9"/>
                </a:solidFill>
                <a:latin typeface="Source Sans Pro" pitchFamily="34" charset="0"/>
                <a:ea typeface="Source Sans Pro" pitchFamily="34" charset="-122"/>
                <a:cs typeface="Source Sans Pro" pitchFamily="34" charset="-120"/>
              </a:rPr>
              <a:t>: Simple and effective for predicting churn by comparing customer similarities.</a:t>
            </a:r>
            <a:endParaRPr lang="en-US" sz="1300" dirty="0"/>
          </a:p>
        </p:txBody>
      </p:sp>
      <p:sp>
        <p:nvSpPr>
          <p:cNvPr id="15" name="Text 13"/>
          <p:cNvSpPr/>
          <p:nvPr/>
        </p:nvSpPr>
        <p:spPr>
          <a:xfrm>
            <a:off x="8256151" y="4197310"/>
            <a:ext cx="5775484" cy="513159"/>
          </a:xfrm>
          <a:prstGeom prst="rect">
            <a:avLst/>
          </a:prstGeom>
          <a:noFill/>
          <a:ln/>
        </p:spPr>
        <p:txBody>
          <a:bodyPr wrap="square" lIns="0" tIns="0" rIns="0" bIns="0" rtlCol="0" anchor="t"/>
          <a:lstStyle/>
          <a:p>
            <a:pPr marL="342900" indent="-342900" algn="l">
              <a:lnSpc>
                <a:spcPts val="2000"/>
              </a:lnSpc>
              <a:buSzPct val="100000"/>
              <a:buChar char="•"/>
            </a:pPr>
            <a:r>
              <a:rPr lang="en-US" sz="1300" b="1" dirty="0">
                <a:solidFill>
                  <a:srgbClr val="E2E6E9"/>
                </a:solidFill>
                <a:latin typeface="Source Sans Pro" pitchFamily="34" charset="0"/>
                <a:ea typeface="Source Sans Pro" pitchFamily="34" charset="-122"/>
                <a:cs typeface="Source Sans Pro" pitchFamily="34" charset="-120"/>
              </a:rPr>
              <a:t>Usage</a:t>
            </a:r>
            <a:r>
              <a:rPr lang="en-US" sz="1300" dirty="0">
                <a:solidFill>
                  <a:srgbClr val="E2E6E9"/>
                </a:solidFill>
                <a:latin typeface="Source Sans Pro" pitchFamily="34" charset="0"/>
                <a:ea typeface="Source Sans Pro" pitchFamily="34" charset="-122"/>
                <a:cs typeface="Source Sans Pro" pitchFamily="34" charset="-120"/>
              </a:rPr>
              <a:t>: Classifies customers based on the majority class of their nearest neighbors in the feature space</a:t>
            </a:r>
            <a:endParaRPr lang="en-US" sz="1300" dirty="0"/>
          </a:p>
        </p:txBody>
      </p:sp>
      <p:sp>
        <p:nvSpPr>
          <p:cNvPr id="16" name="Shape 14"/>
          <p:cNvSpPr/>
          <p:nvPr/>
        </p:nvSpPr>
        <p:spPr>
          <a:xfrm>
            <a:off x="6589633" y="4386501"/>
            <a:ext cx="598765" cy="22860"/>
          </a:xfrm>
          <a:prstGeom prst="roundRect">
            <a:avLst>
              <a:gd name="adj" fmla="val 112260"/>
            </a:avLst>
          </a:prstGeom>
          <a:solidFill>
            <a:srgbClr val="494A4B"/>
          </a:solidFill>
          <a:ln/>
        </p:spPr>
        <p:txBody>
          <a:bodyPr/>
          <a:lstStyle/>
          <a:p>
            <a:endParaRPr lang="en-US"/>
          </a:p>
        </p:txBody>
      </p:sp>
      <p:sp>
        <p:nvSpPr>
          <p:cNvPr id="17" name="Shape 15"/>
          <p:cNvSpPr/>
          <p:nvPr/>
        </p:nvSpPr>
        <p:spPr>
          <a:xfrm>
            <a:off x="7165538" y="4248269"/>
            <a:ext cx="299323" cy="299323"/>
          </a:xfrm>
          <a:prstGeom prst="roundRect">
            <a:avLst>
              <a:gd name="adj" fmla="val 8574"/>
            </a:avLst>
          </a:prstGeom>
          <a:solidFill>
            <a:srgbClr val="303132"/>
          </a:solidFill>
          <a:ln/>
        </p:spPr>
        <p:txBody>
          <a:bodyPr/>
          <a:lstStyle/>
          <a:p>
            <a:endParaRPr lang="en-US"/>
          </a:p>
        </p:txBody>
      </p:sp>
      <p:sp>
        <p:nvSpPr>
          <p:cNvPr id="18" name="Text 16"/>
          <p:cNvSpPr/>
          <p:nvPr/>
        </p:nvSpPr>
        <p:spPr>
          <a:xfrm>
            <a:off x="4041338" y="4226838"/>
            <a:ext cx="2332911" cy="291465"/>
          </a:xfrm>
          <a:prstGeom prst="rect">
            <a:avLst/>
          </a:prstGeom>
          <a:noFill/>
          <a:ln/>
        </p:spPr>
        <p:txBody>
          <a:bodyPr wrap="none" lIns="0" tIns="0" rIns="0" bIns="0" rtlCol="0" anchor="t"/>
          <a:lstStyle/>
          <a:p>
            <a:pPr marL="0" indent="0" algn="r">
              <a:lnSpc>
                <a:spcPts val="2250"/>
              </a:lnSpc>
              <a:buNone/>
            </a:pPr>
            <a:r>
              <a:rPr lang="en-US" sz="1800" b="1" kern="0" spc="-18" dirty="0">
                <a:solidFill>
                  <a:srgbClr val="E2E6E9"/>
                </a:solidFill>
                <a:latin typeface="Montserrat Bold" pitchFamily="34" charset="0"/>
                <a:ea typeface="Montserrat Bold" pitchFamily="34" charset="-122"/>
                <a:cs typeface="Montserrat Bold" pitchFamily="34" charset="-120"/>
              </a:rPr>
              <a:t>Decision Trees</a:t>
            </a:r>
            <a:endParaRPr lang="en-US" sz="1800" dirty="0"/>
          </a:p>
        </p:txBody>
      </p:sp>
      <p:sp>
        <p:nvSpPr>
          <p:cNvPr id="19" name="Text 17"/>
          <p:cNvSpPr/>
          <p:nvPr/>
        </p:nvSpPr>
        <p:spPr>
          <a:xfrm>
            <a:off x="598765" y="4620935"/>
            <a:ext cx="5775484" cy="256580"/>
          </a:xfrm>
          <a:prstGeom prst="rect">
            <a:avLst/>
          </a:prstGeom>
          <a:noFill/>
          <a:ln/>
        </p:spPr>
        <p:txBody>
          <a:bodyPr wrap="none" lIns="0" tIns="0" rIns="0" bIns="0" rtlCol="0" anchor="t"/>
          <a:lstStyle/>
          <a:p>
            <a:pPr marL="685800" lvl="1" indent="-342900" algn="l">
              <a:lnSpc>
                <a:spcPts val="2000"/>
              </a:lnSpc>
              <a:buSzPct val="100000"/>
              <a:buChar char="•"/>
            </a:pPr>
            <a:r>
              <a:rPr lang="en-US" sz="1300" b="1" dirty="0">
                <a:solidFill>
                  <a:srgbClr val="E2E6E9"/>
                </a:solidFill>
                <a:latin typeface="Source Sans Pro" pitchFamily="34" charset="0"/>
                <a:ea typeface="Source Sans Pro" pitchFamily="34" charset="-122"/>
                <a:cs typeface="Source Sans Pro" pitchFamily="34" charset="-120"/>
              </a:rPr>
              <a:t>Reason</a:t>
            </a:r>
            <a:r>
              <a:rPr lang="en-US" sz="1300" dirty="0">
                <a:solidFill>
                  <a:srgbClr val="E2E6E9"/>
                </a:solidFill>
                <a:latin typeface="Source Sans Pro" pitchFamily="34" charset="0"/>
                <a:ea typeface="Source Sans Pro" pitchFamily="34" charset="-122"/>
                <a:cs typeface="Source Sans Pro" pitchFamily="34" charset="-120"/>
              </a:rPr>
              <a:t>: Offers interpretability and captures non-linear patterns.</a:t>
            </a:r>
            <a:endParaRPr lang="en-US" sz="1300" dirty="0"/>
          </a:p>
        </p:txBody>
      </p:sp>
      <p:sp>
        <p:nvSpPr>
          <p:cNvPr id="20" name="Text 18"/>
          <p:cNvSpPr/>
          <p:nvPr/>
        </p:nvSpPr>
        <p:spPr>
          <a:xfrm>
            <a:off x="598765" y="4937284"/>
            <a:ext cx="5775484" cy="256580"/>
          </a:xfrm>
          <a:prstGeom prst="rect">
            <a:avLst/>
          </a:prstGeom>
          <a:noFill/>
          <a:ln/>
        </p:spPr>
        <p:txBody>
          <a:bodyPr wrap="none" lIns="0" tIns="0" rIns="0" bIns="0" rtlCol="0" anchor="t"/>
          <a:lstStyle/>
          <a:p>
            <a:pPr marL="685800" lvl="1" indent="-342900" algn="l">
              <a:lnSpc>
                <a:spcPts val="2000"/>
              </a:lnSpc>
              <a:buSzPct val="100000"/>
              <a:buChar char="•"/>
            </a:pPr>
            <a:r>
              <a:rPr lang="en-US" sz="1300" b="1" dirty="0">
                <a:solidFill>
                  <a:srgbClr val="E2E6E9"/>
                </a:solidFill>
                <a:latin typeface="Source Sans Pro" pitchFamily="34" charset="0"/>
                <a:ea typeface="Source Sans Pro" pitchFamily="34" charset="-122"/>
                <a:cs typeface="Source Sans Pro" pitchFamily="34" charset="-120"/>
              </a:rPr>
              <a:t>Usage</a:t>
            </a:r>
            <a:r>
              <a:rPr lang="en-US" sz="1300" dirty="0">
                <a:solidFill>
                  <a:srgbClr val="E2E6E9"/>
                </a:solidFill>
                <a:latin typeface="Source Sans Pro" pitchFamily="34" charset="0"/>
                <a:ea typeface="Source Sans Pro" pitchFamily="34" charset="-122"/>
                <a:cs typeface="Source Sans Pro" pitchFamily="34" charset="-120"/>
              </a:rPr>
              <a:t>: Highlights key churn-related attributes with clear decision paths.</a:t>
            </a:r>
            <a:endParaRPr lang="en-US" sz="1300" dirty="0"/>
          </a:p>
        </p:txBody>
      </p:sp>
      <p:sp>
        <p:nvSpPr>
          <p:cNvPr id="21" name="Shape 19"/>
          <p:cNvSpPr/>
          <p:nvPr/>
        </p:nvSpPr>
        <p:spPr>
          <a:xfrm>
            <a:off x="7442002" y="5383054"/>
            <a:ext cx="598765" cy="22860"/>
          </a:xfrm>
          <a:prstGeom prst="roundRect">
            <a:avLst>
              <a:gd name="adj" fmla="val 112260"/>
            </a:avLst>
          </a:prstGeom>
          <a:solidFill>
            <a:srgbClr val="494A4B"/>
          </a:solidFill>
          <a:ln/>
        </p:spPr>
        <p:txBody>
          <a:bodyPr/>
          <a:lstStyle/>
          <a:p>
            <a:endParaRPr lang="en-US"/>
          </a:p>
        </p:txBody>
      </p:sp>
      <p:sp>
        <p:nvSpPr>
          <p:cNvPr id="22" name="Shape 20"/>
          <p:cNvSpPr/>
          <p:nvPr/>
        </p:nvSpPr>
        <p:spPr>
          <a:xfrm>
            <a:off x="7165538" y="5244822"/>
            <a:ext cx="299323" cy="299323"/>
          </a:xfrm>
          <a:prstGeom prst="roundRect">
            <a:avLst>
              <a:gd name="adj" fmla="val 8574"/>
            </a:avLst>
          </a:prstGeom>
          <a:solidFill>
            <a:srgbClr val="303132"/>
          </a:solidFill>
          <a:ln/>
        </p:spPr>
        <p:txBody>
          <a:bodyPr/>
          <a:lstStyle/>
          <a:p>
            <a:endParaRPr lang="en-US"/>
          </a:p>
        </p:txBody>
      </p:sp>
      <p:sp>
        <p:nvSpPr>
          <p:cNvPr id="23" name="Text 21"/>
          <p:cNvSpPr/>
          <p:nvPr/>
        </p:nvSpPr>
        <p:spPr>
          <a:xfrm>
            <a:off x="8256151" y="5223391"/>
            <a:ext cx="2332911" cy="291465"/>
          </a:xfrm>
          <a:prstGeom prst="rect">
            <a:avLst/>
          </a:prstGeom>
          <a:noFill/>
          <a:ln/>
        </p:spPr>
        <p:txBody>
          <a:bodyPr wrap="none" lIns="0" tIns="0" rIns="0" bIns="0" rtlCol="0" anchor="t"/>
          <a:lstStyle/>
          <a:p>
            <a:pPr marL="0" indent="0" algn="l">
              <a:lnSpc>
                <a:spcPts val="2250"/>
              </a:lnSpc>
              <a:buNone/>
            </a:pPr>
            <a:r>
              <a:rPr lang="en-US" sz="1800" b="1" kern="0" spc="-18" dirty="0">
                <a:solidFill>
                  <a:srgbClr val="E2E6E9"/>
                </a:solidFill>
                <a:latin typeface="Montserrat Bold" pitchFamily="34" charset="0"/>
                <a:ea typeface="Montserrat Bold" pitchFamily="34" charset="-122"/>
                <a:cs typeface="Montserrat Bold" pitchFamily="34" charset="-120"/>
              </a:rPr>
              <a:t>Random Forests</a:t>
            </a:r>
            <a:endParaRPr lang="en-US" sz="1800" dirty="0"/>
          </a:p>
        </p:txBody>
      </p:sp>
      <p:sp>
        <p:nvSpPr>
          <p:cNvPr id="24" name="Text 22"/>
          <p:cNvSpPr/>
          <p:nvPr/>
        </p:nvSpPr>
        <p:spPr>
          <a:xfrm>
            <a:off x="8256151" y="5617488"/>
            <a:ext cx="5775484" cy="513159"/>
          </a:xfrm>
          <a:prstGeom prst="rect">
            <a:avLst/>
          </a:prstGeom>
          <a:noFill/>
          <a:ln/>
        </p:spPr>
        <p:txBody>
          <a:bodyPr wrap="square" lIns="0" tIns="0" rIns="0" bIns="0" rtlCol="0" anchor="t"/>
          <a:lstStyle/>
          <a:p>
            <a:pPr marL="685800" lvl="1" indent="-342900" algn="l">
              <a:lnSpc>
                <a:spcPts val="2000"/>
              </a:lnSpc>
              <a:buSzPct val="100000"/>
              <a:buChar char="•"/>
            </a:pPr>
            <a:r>
              <a:rPr lang="en-US" sz="1300" b="1" dirty="0">
                <a:solidFill>
                  <a:srgbClr val="E2E6E9"/>
                </a:solidFill>
                <a:latin typeface="Source Sans Pro" pitchFamily="34" charset="0"/>
                <a:ea typeface="Source Sans Pro" pitchFamily="34" charset="-122"/>
                <a:cs typeface="Source Sans Pro" pitchFamily="34" charset="-120"/>
              </a:rPr>
              <a:t>Reason</a:t>
            </a:r>
            <a:r>
              <a:rPr lang="en-US" sz="1300" dirty="0">
                <a:solidFill>
                  <a:srgbClr val="E2E6E9"/>
                </a:solidFill>
                <a:latin typeface="Source Sans Pro" pitchFamily="34" charset="0"/>
                <a:ea typeface="Source Sans Pro" pitchFamily="34" charset="-122"/>
                <a:cs typeface="Source Sans Pro" pitchFamily="34" charset="-120"/>
              </a:rPr>
              <a:t>: Reduces overfitting and improves accuracy through ensemble learning.</a:t>
            </a:r>
            <a:endParaRPr lang="en-US" sz="1300" dirty="0"/>
          </a:p>
        </p:txBody>
      </p:sp>
      <p:sp>
        <p:nvSpPr>
          <p:cNvPr id="25" name="Text 23"/>
          <p:cNvSpPr/>
          <p:nvPr/>
        </p:nvSpPr>
        <p:spPr>
          <a:xfrm>
            <a:off x="8256151" y="6190417"/>
            <a:ext cx="5775484" cy="513159"/>
          </a:xfrm>
          <a:prstGeom prst="rect">
            <a:avLst/>
          </a:prstGeom>
          <a:noFill/>
          <a:ln/>
        </p:spPr>
        <p:txBody>
          <a:bodyPr wrap="square" lIns="0" tIns="0" rIns="0" bIns="0" rtlCol="0" anchor="t"/>
          <a:lstStyle/>
          <a:p>
            <a:pPr marL="685800" lvl="1" indent="-342900" algn="l">
              <a:lnSpc>
                <a:spcPts val="2000"/>
              </a:lnSpc>
              <a:buSzPct val="100000"/>
              <a:buChar char="•"/>
            </a:pPr>
            <a:r>
              <a:rPr lang="en-US" sz="1300" b="1" dirty="0">
                <a:solidFill>
                  <a:srgbClr val="E2E6E9"/>
                </a:solidFill>
                <a:latin typeface="Source Sans Pro" pitchFamily="34" charset="0"/>
                <a:ea typeface="Source Sans Pro" pitchFamily="34" charset="-122"/>
                <a:cs typeface="Source Sans Pro" pitchFamily="34" charset="-120"/>
              </a:rPr>
              <a:t>Usage</a:t>
            </a:r>
            <a:r>
              <a:rPr lang="en-US" sz="1300" dirty="0">
                <a:solidFill>
                  <a:srgbClr val="E2E6E9"/>
                </a:solidFill>
                <a:latin typeface="Source Sans Pro" pitchFamily="34" charset="0"/>
                <a:ea typeface="Source Sans Pro" pitchFamily="34" charset="-122"/>
                <a:cs typeface="Source Sans Pro" pitchFamily="34" charset="-120"/>
              </a:rPr>
              <a:t>: Combines multiple decision trees, optimized via hyper-parameter tuning.</a:t>
            </a:r>
            <a:endParaRPr lang="en-US" sz="1300" dirty="0"/>
          </a:p>
        </p:txBody>
      </p:sp>
      <p:sp>
        <p:nvSpPr>
          <p:cNvPr id="26" name="Shape 24"/>
          <p:cNvSpPr/>
          <p:nvPr/>
        </p:nvSpPr>
        <p:spPr>
          <a:xfrm>
            <a:off x="6589633" y="6379607"/>
            <a:ext cx="598765" cy="22860"/>
          </a:xfrm>
          <a:prstGeom prst="roundRect">
            <a:avLst>
              <a:gd name="adj" fmla="val 112260"/>
            </a:avLst>
          </a:prstGeom>
          <a:solidFill>
            <a:srgbClr val="494A4B"/>
          </a:solidFill>
          <a:ln/>
        </p:spPr>
        <p:txBody>
          <a:bodyPr/>
          <a:lstStyle/>
          <a:p>
            <a:endParaRPr lang="en-US"/>
          </a:p>
        </p:txBody>
      </p:sp>
      <p:sp>
        <p:nvSpPr>
          <p:cNvPr id="27" name="Shape 25"/>
          <p:cNvSpPr/>
          <p:nvPr/>
        </p:nvSpPr>
        <p:spPr>
          <a:xfrm>
            <a:off x="7165538" y="6241375"/>
            <a:ext cx="299323" cy="299323"/>
          </a:xfrm>
          <a:prstGeom prst="roundRect">
            <a:avLst>
              <a:gd name="adj" fmla="val 8574"/>
            </a:avLst>
          </a:prstGeom>
          <a:solidFill>
            <a:srgbClr val="303132"/>
          </a:solidFill>
          <a:ln/>
        </p:spPr>
        <p:txBody>
          <a:bodyPr/>
          <a:lstStyle/>
          <a:p>
            <a:endParaRPr lang="en-US"/>
          </a:p>
        </p:txBody>
      </p:sp>
      <p:sp>
        <p:nvSpPr>
          <p:cNvPr id="28" name="Text 26"/>
          <p:cNvSpPr/>
          <p:nvPr/>
        </p:nvSpPr>
        <p:spPr>
          <a:xfrm>
            <a:off x="4041338" y="6219944"/>
            <a:ext cx="2332911" cy="291465"/>
          </a:xfrm>
          <a:prstGeom prst="rect">
            <a:avLst/>
          </a:prstGeom>
          <a:noFill/>
          <a:ln/>
        </p:spPr>
        <p:txBody>
          <a:bodyPr wrap="none" lIns="0" tIns="0" rIns="0" bIns="0" rtlCol="0" anchor="t"/>
          <a:lstStyle/>
          <a:p>
            <a:pPr marL="0" indent="0" algn="r">
              <a:lnSpc>
                <a:spcPts val="2250"/>
              </a:lnSpc>
              <a:buNone/>
            </a:pPr>
            <a:r>
              <a:rPr lang="en-US" sz="1800" b="1" kern="0" spc="-18" dirty="0">
                <a:solidFill>
                  <a:srgbClr val="E2E6E9"/>
                </a:solidFill>
                <a:latin typeface="Montserrat Bold" pitchFamily="34" charset="0"/>
                <a:ea typeface="Montserrat Bold" pitchFamily="34" charset="-122"/>
                <a:cs typeface="Montserrat Bold" pitchFamily="34" charset="-120"/>
              </a:rPr>
              <a:t>XGBoost</a:t>
            </a:r>
            <a:endParaRPr lang="en-US" sz="1800" dirty="0"/>
          </a:p>
        </p:txBody>
      </p:sp>
      <p:sp>
        <p:nvSpPr>
          <p:cNvPr id="29" name="Text 27"/>
          <p:cNvSpPr/>
          <p:nvPr/>
        </p:nvSpPr>
        <p:spPr>
          <a:xfrm>
            <a:off x="598765" y="6614041"/>
            <a:ext cx="5775484" cy="256580"/>
          </a:xfrm>
          <a:prstGeom prst="rect">
            <a:avLst/>
          </a:prstGeom>
          <a:noFill/>
          <a:ln/>
        </p:spPr>
        <p:txBody>
          <a:bodyPr wrap="none" lIns="0" tIns="0" rIns="0" bIns="0" rtlCol="0" anchor="t"/>
          <a:lstStyle/>
          <a:p>
            <a:pPr marL="685800" lvl="1" indent="-342900" algn="l">
              <a:lnSpc>
                <a:spcPts val="2000"/>
              </a:lnSpc>
              <a:buSzPct val="100000"/>
              <a:buChar char="•"/>
            </a:pPr>
            <a:r>
              <a:rPr lang="en-US" sz="1300" b="1" dirty="0">
                <a:solidFill>
                  <a:srgbClr val="E2E6E9"/>
                </a:solidFill>
                <a:latin typeface="Source Sans Pro" pitchFamily="34" charset="0"/>
                <a:ea typeface="Source Sans Pro" pitchFamily="34" charset="-122"/>
                <a:cs typeface="Source Sans Pro" pitchFamily="34" charset="-120"/>
              </a:rPr>
              <a:t>Reason</a:t>
            </a:r>
            <a:r>
              <a:rPr lang="en-US" sz="1300" dirty="0">
                <a:solidFill>
                  <a:srgbClr val="E2E6E9"/>
                </a:solidFill>
                <a:latin typeface="Source Sans Pro" pitchFamily="34" charset="0"/>
                <a:ea typeface="Source Sans Pro" pitchFamily="34" charset="-122"/>
                <a:cs typeface="Source Sans Pro" pitchFamily="34" charset="-120"/>
              </a:rPr>
              <a:t>: Delivers high accuracy and handles imbalanced data effectively.</a:t>
            </a:r>
            <a:endParaRPr lang="en-US" sz="1300" dirty="0"/>
          </a:p>
        </p:txBody>
      </p:sp>
      <p:sp>
        <p:nvSpPr>
          <p:cNvPr id="30" name="Text 28"/>
          <p:cNvSpPr/>
          <p:nvPr/>
        </p:nvSpPr>
        <p:spPr>
          <a:xfrm>
            <a:off x="598765" y="6930390"/>
            <a:ext cx="5775484" cy="256580"/>
          </a:xfrm>
          <a:prstGeom prst="rect">
            <a:avLst/>
          </a:prstGeom>
          <a:noFill/>
          <a:ln/>
        </p:spPr>
        <p:txBody>
          <a:bodyPr wrap="none" lIns="0" tIns="0" rIns="0" bIns="0" rtlCol="0" anchor="t"/>
          <a:lstStyle/>
          <a:p>
            <a:pPr marL="685800" lvl="1" indent="-342900" algn="l">
              <a:lnSpc>
                <a:spcPts val="2000"/>
              </a:lnSpc>
              <a:buSzPct val="100000"/>
              <a:buChar char="•"/>
            </a:pPr>
            <a:r>
              <a:rPr lang="en-US" sz="1300" b="1" dirty="0">
                <a:solidFill>
                  <a:srgbClr val="E2E6E9"/>
                </a:solidFill>
                <a:latin typeface="Source Sans Pro" pitchFamily="34" charset="0"/>
                <a:ea typeface="Source Sans Pro" pitchFamily="34" charset="-122"/>
                <a:cs typeface="Source Sans Pro" pitchFamily="34" charset="-120"/>
              </a:rPr>
              <a:t>Usage</a:t>
            </a:r>
            <a:r>
              <a:rPr lang="en-US" sz="1300" dirty="0">
                <a:solidFill>
                  <a:srgbClr val="E2E6E9"/>
                </a:solidFill>
                <a:latin typeface="Source Sans Pro" pitchFamily="34" charset="0"/>
                <a:ea typeface="Source Sans Pro" pitchFamily="34" charset="-122"/>
                <a:cs typeface="Source Sans Pro" pitchFamily="34" charset="-120"/>
              </a:rPr>
              <a:t>: Focuses on misclassified samples, boosting prediction precision.</a:t>
            </a:r>
            <a:endParaRPr lang="en-US" sz="13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749153"/>
          </a:xfrm>
          <a:prstGeom prst="rect">
            <a:avLst/>
          </a:prstGeom>
        </p:spPr>
      </p:pic>
      <p:sp>
        <p:nvSpPr>
          <p:cNvPr id="3" name="Text 0"/>
          <p:cNvSpPr/>
          <p:nvPr/>
        </p:nvSpPr>
        <p:spPr>
          <a:xfrm>
            <a:off x="769739" y="3415784"/>
            <a:ext cx="8065770" cy="624721"/>
          </a:xfrm>
          <a:prstGeom prst="rect">
            <a:avLst/>
          </a:prstGeom>
          <a:noFill/>
          <a:ln/>
        </p:spPr>
        <p:txBody>
          <a:bodyPr wrap="none" lIns="0" tIns="0" rIns="0" bIns="0" rtlCol="0" anchor="t"/>
          <a:lstStyle/>
          <a:p>
            <a:pPr marL="0" indent="0">
              <a:lnSpc>
                <a:spcPts val="4900"/>
              </a:lnSpc>
              <a:buNone/>
            </a:pPr>
            <a:r>
              <a:rPr lang="en-US" sz="3900" b="1" kern="0" spc="-39" dirty="0">
                <a:solidFill>
                  <a:srgbClr val="FFFFFF"/>
                </a:solidFill>
                <a:latin typeface="Montserrat Bold" pitchFamily="34" charset="0"/>
                <a:ea typeface="Montserrat Bold" pitchFamily="34" charset="-122"/>
                <a:cs typeface="Montserrat Bold" pitchFamily="34" charset="-120"/>
              </a:rPr>
              <a:t>Navigating through Challenges</a:t>
            </a:r>
            <a:endParaRPr lang="en-US" sz="3900" dirty="0"/>
          </a:p>
        </p:txBody>
      </p:sp>
      <p:sp>
        <p:nvSpPr>
          <p:cNvPr id="4" name="Shape 1"/>
          <p:cNvSpPr/>
          <p:nvPr/>
        </p:nvSpPr>
        <p:spPr>
          <a:xfrm>
            <a:off x="769739" y="4370308"/>
            <a:ext cx="4217075" cy="3192661"/>
          </a:xfrm>
          <a:prstGeom prst="roundRect">
            <a:avLst>
              <a:gd name="adj" fmla="val 1033"/>
            </a:avLst>
          </a:prstGeom>
          <a:solidFill>
            <a:srgbClr val="303132"/>
          </a:solidFill>
          <a:ln/>
        </p:spPr>
        <p:txBody>
          <a:bodyPr/>
          <a:lstStyle/>
          <a:p>
            <a:endParaRPr lang="en-US"/>
          </a:p>
        </p:txBody>
      </p:sp>
      <p:sp>
        <p:nvSpPr>
          <p:cNvPr id="5" name="Text 2"/>
          <p:cNvSpPr/>
          <p:nvPr/>
        </p:nvSpPr>
        <p:spPr>
          <a:xfrm>
            <a:off x="989648" y="4590217"/>
            <a:ext cx="2499241" cy="312301"/>
          </a:xfrm>
          <a:prstGeom prst="rect">
            <a:avLst/>
          </a:prstGeom>
          <a:noFill/>
          <a:ln/>
        </p:spPr>
        <p:txBody>
          <a:bodyPr wrap="none" lIns="0" tIns="0" rIns="0" bIns="0" rtlCol="0" anchor="t"/>
          <a:lstStyle/>
          <a:p>
            <a:pPr marL="0" indent="0">
              <a:lnSpc>
                <a:spcPts val="2450"/>
              </a:lnSpc>
              <a:buNone/>
            </a:pPr>
            <a:r>
              <a:rPr lang="en-US" sz="1950" b="1" kern="0" spc="-20" dirty="0">
                <a:solidFill>
                  <a:srgbClr val="E2E6E9"/>
                </a:solidFill>
                <a:latin typeface="Montserrat Bold" pitchFamily="34" charset="0"/>
                <a:ea typeface="Montserrat Bold" pitchFamily="34" charset="-122"/>
                <a:cs typeface="Montserrat Bold" pitchFamily="34" charset="-120"/>
              </a:rPr>
              <a:t>Class Imbalance</a:t>
            </a:r>
            <a:endParaRPr lang="en-US" sz="1950" dirty="0"/>
          </a:p>
        </p:txBody>
      </p:sp>
      <p:sp>
        <p:nvSpPr>
          <p:cNvPr id="6" name="Text 3"/>
          <p:cNvSpPr/>
          <p:nvPr/>
        </p:nvSpPr>
        <p:spPr>
          <a:xfrm>
            <a:off x="989648" y="5034439"/>
            <a:ext cx="3777258" cy="2308622"/>
          </a:xfrm>
          <a:prstGeom prst="rect">
            <a:avLst/>
          </a:prstGeom>
          <a:noFill/>
          <a:ln/>
        </p:spPr>
        <p:txBody>
          <a:bodyPr wrap="square" lIns="0" tIns="0" rIns="0" bIns="0" rtlCol="0" anchor="t"/>
          <a:lstStyle/>
          <a:p>
            <a:pPr marL="0" indent="0" algn="l">
              <a:lnSpc>
                <a:spcPts val="2550"/>
              </a:lnSpc>
              <a:buNone/>
            </a:pPr>
            <a:r>
              <a:rPr lang="en-US" sz="1700" dirty="0">
                <a:solidFill>
                  <a:srgbClr val="E2E6E9"/>
                </a:solidFill>
                <a:latin typeface="Source Sans Pro" pitchFamily="34" charset="0"/>
                <a:ea typeface="Source Sans Pro" pitchFamily="34" charset="-122"/>
                <a:cs typeface="Source Sans Pro" pitchFamily="34" charset="-120"/>
              </a:rPr>
              <a:t>The dataset was heavily imbalanced, with the majority customers classified as non-churned and few as churned. This imbalance risked the model becoming biased towards predicting the majority class, leading to poor performance in detecting churned customers.</a:t>
            </a:r>
            <a:endParaRPr lang="en-US" sz="1700" dirty="0"/>
          </a:p>
        </p:txBody>
      </p:sp>
      <p:sp>
        <p:nvSpPr>
          <p:cNvPr id="7" name="Shape 4"/>
          <p:cNvSpPr/>
          <p:nvPr/>
        </p:nvSpPr>
        <p:spPr>
          <a:xfrm>
            <a:off x="5206722" y="4370308"/>
            <a:ext cx="4217075" cy="3192661"/>
          </a:xfrm>
          <a:prstGeom prst="roundRect">
            <a:avLst>
              <a:gd name="adj" fmla="val 1033"/>
            </a:avLst>
          </a:prstGeom>
          <a:solidFill>
            <a:srgbClr val="303132"/>
          </a:solidFill>
          <a:ln/>
        </p:spPr>
        <p:txBody>
          <a:bodyPr/>
          <a:lstStyle/>
          <a:p>
            <a:endParaRPr lang="en-US"/>
          </a:p>
        </p:txBody>
      </p:sp>
      <p:sp>
        <p:nvSpPr>
          <p:cNvPr id="8" name="Text 5"/>
          <p:cNvSpPr/>
          <p:nvPr/>
        </p:nvSpPr>
        <p:spPr>
          <a:xfrm>
            <a:off x="5426631" y="4590217"/>
            <a:ext cx="2786777" cy="312301"/>
          </a:xfrm>
          <a:prstGeom prst="rect">
            <a:avLst/>
          </a:prstGeom>
          <a:noFill/>
          <a:ln/>
        </p:spPr>
        <p:txBody>
          <a:bodyPr wrap="none" lIns="0" tIns="0" rIns="0" bIns="0" rtlCol="0" anchor="t"/>
          <a:lstStyle/>
          <a:p>
            <a:pPr marL="0" indent="0">
              <a:lnSpc>
                <a:spcPts val="2450"/>
              </a:lnSpc>
              <a:buNone/>
            </a:pPr>
            <a:r>
              <a:rPr lang="en-US" sz="1950" b="1" kern="0" spc="-20" dirty="0">
                <a:solidFill>
                  <a:srgbClr val="E2E6E9"/>
                </a:solidFill>
                <a:latin typeface="Montserrat Bold" pitchFamily="34" charset="0"/>
                <a:ea typeface="Montserrat Bold" pitchFamily="34" charset="-122"/>
                <a:cs typeface="Montserrat Bold" pitchFamily="34" charset="-120"/>
              </a:rPr>
              <a:t>Feature Identification</a:t>
            </a:r>
            <a:endParaRPr lang="en-US" sz="1950" dirty="0"/>
          </a:p>
        </p:txBody>
      </p:sp>
      <p:sp>
        <p:nvSpPr>
          <p:cNvPr id="9" name="Text 6"/>
          <p:cNvSpPr/>
          <p:nvPr/>
        </p:nvSpPr>
        <p:spPr>
          <a:xfrm>
            <a:off x="5426631" y="5034439"/>
            <a:ext cx="3777258" cy="2308622"/>
          </a:xfrm>
          <a:prstGeom prst="rect">
            <a:avLst/>
          </a:prstGeom>
          <a:noFill/>
          <a:ln/>
        </p:spPr>
        <p:txBody>
          <a:bodyPr wrap="square" lIns="0" tIns="0" rIns="0" bIns="0" rtlCol="0" anchor="t"/>
          <a:lstStyle/>
          <a:p>
            <a:pPr marL="0" indent="0">
              <a:lnSpc>
                <a:spcPts val="2550"/>
              </a:lnSpc>
              <a:buNone/>
            </a:pPr>
            <a:r>
              <a:rPr lang="en-US" sz="1700" dirty="0">
                <a:solidFill>
                  <a:srgbClr val="E2E6E9"/>
                </a:solidFill>
                <a:latin typeface="Source Sans Pro" pitchFamily="34" charset="0"/>
                <a:ea typeface="Source Sans Pro" pitchFamily="34" charset="-122"/>
                <a:cs typeface="Source Sans Pro" pitchFamily="34" charset="-120"/>
              </a:rPr>
              <a:t>Selecting the right features was challenging due to the mix of categorical and numerical data with complex correlations. The model has sometimes been risked into underperforming or overfitting by providing noise or less relevant attributes.</a:t>
            </a:r>
            <a:endParaRPr lang="en-US" sz="1700" dirty="0"/>
          </a:p>
        </p:txBody>
      </p:sp>
      <p:sp>
        <p:nvSpPr>
          <p:cNvPr id="10" name="Shape 7"/>
          <p:cNvSpPr/>
          <p:nvPr/>
        </p:nvSpPr>
        <p:spPr>
          <a:xfrm>
            <a:off x="9643705" y="4370308"/>
            <a:ext cx="4217075" cy="3192661"/>
          </a:xfrm>
          <a:prstGeom prst="roundRect">
            <a:avLst>
              <a:gd name="adj" fmla="val 1033"/>
            </a:avLst>
          </a:prstGeom>
          <a:solidFill>
            <a:srgbClr val="303132"/>
          </a:solidFill>
          <a:ln/>
        </p:spPr>
        <p:txBody>
          <a:bodyPr/>
          <a:lstStyle/>
          <a:p>
            <a:endParaRPr lang="en-US"/>
          </a:p>
        </p:txBody>
      </p:sp>
      <p:sp>
        <p:nvSpPr>
          <p:cNvPr id="11" name="Text 8"/>
          <p:cNvSpPr/>
          <p:nvPr/>
        </p:nvSpPr>
        <p:spPr>
          <a:xfrm>
            <a:off x="9863614" y="4590217"/>
            <a:ext cx="2790468" cy="312301"/>
          </a:xfrm>
          <a:prstGeom prst="rect">
            <a:avLst/>
          </a:prstGeom>
          <a:noFill/>
          <a:ln/>
        </p:spPr>
        <p:txBody>
          <a:bodyPr wrap="none" lIns="0" tIns="0" rIns="0" bIns="0" rtlCol="0" anchor="t"/>
          <a:lstStyle/>
          <a:p>
            <a:pPr marL="0" indent="0">
              <a:lnSpc>
                <a:spcPts val="2450"/>
              </a:lnSpc>
              <a:buNone/>
            </a:pPr>
            <a:r>
              <a:rPr lang="en-US" sz="1950" b="1" kern="0" spc="-20" dirty="0">
                <a:solidFill>
                  <a:srgbClr val="E2E6E9"/>
                </a:solidFill>
                <a:latin typeface="Montserrat Bold" pitchFamily="34" charset="0"/>
                <a:ea typeface="Montserrat Bold" pitchFamily="34" charset="-122"/>
                <a:cs typeface="Montserrat Bold" pitchFamily="34" charset="-120"/>
              </a:rPr>
              <a:t>Model Interpretability</a:t>
            </a:r>
            <a:endParaRPr lang="en-US" sz="1950" dirty="0"/>
          </a:p>
        </p:txBody>
      </p:sp>
      <p:sp>
        <p:nvSpPr>
          <p:cNvPr id="12" name="Text 9"/>
          <p:cNvSpPr/>
          <p:nvPr/>
        </p:nvSpPr>
        <p:spPr>
          <a:xfrm>
            <a:off x="9863614" y="5034439"/>
            <a:ext cx="3777258" cy="2308622"/>
          </a:xfrm>
          <a:prstGeom prst="rect">
            <a:avLst/>
          </a:prstGeom>
          <a:noFill/>
          <a:ln/>
        </p:spPr>
        <p:txBody>
          <a:bodyPr wrap="square" lIns="0" tIns="0" rIns="0" bIns="0" rtlCol="0" anchor="t"/>
          <a:lstStyle/>
          <a:p>
            <a:pPr marL="0" indent="0">
              <a:lnSpc>
                <a:spcPts val="2550"/>
              </a:lnSpc>
              <a:buNone/>
            </a:pPr>
            <a:r>
              <a:rPr lang="en-US" sz="1700" dirty="0">
                <a:solidFill>
                  <a:srgbClr val="E2E6E9"/>
                </a:solidFill>
                <a:latin typeface="Source Sans Pro" pitchFamily="34" charset="0"/>
                <a:ea typeface="Source Sans Pro" pitchFamily="34" charset="-122"/>
                <a:cs typeface="Source Sans Pro" pitchFamily="34" charset="-120"/>
              </a:rPr>
              <a:t>Understanding the right model and tuning its hyper-parameters was challenging due to the varying performance of models under different conditions and hyperparameter tuning required significant time and computational resources.</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64977" y="626507"/>
            <a:ext cx="6714173" cy="620911"/>
          </a:xfrm>
          <a:prstGeom prst="rect">
            <a:avLst/>
          </a:prstGeom>
          <a:noFill/>
          <a:ln/>
        </p:spPr>
        <p:txBody>
          <a:bodyPr wrap="none" lIns="0" tIns="0" rIns="0" bIns="0" rtlCol="0" anchor="t"/>
          <a:lstStyle/>
          <a:p>
            <a:pPr marL="0" indent="0">
              <a:lnSpc>
                <a:spcPts val="4850"/>
              </a:lnSpc>
              <a:buNone/>
            </a:pPr>
            <a:r>
              <a:rPr lang="en-US" sz="3900" b="1" kern="0" spc="-39" dirty="0">
                <a:solidFill>
                  <a:srgbClr val="FFFFFF"/>
                </a:solidFill>
                <a:latin typeface="Montserrat Bold" pitchFamily="34" charset="0"/>
                <a:ea typeface="Montserrat Bold" pitchFamily="34" charset="-122"/>
                <a:cs typeface="Montserrat Bold" pitchFamily="34" charset="-120"/>
              </a:rPr>
              <a:t>Adaptations: Smart Moves</a:t>
            </a:r>
            <a:endParaRPr lang="en-US" sz="3900" dirty="0"/>
          </a:p>
        </p:txBody>
      </p:sp>
      <p:pic>
        <p:nvPicPr>
          <p:cNvPr id="4" name="Image 1" descr="preencoded.png"/>
          <p:cNvPicPr>
            <a:picLocks noChangeAspect="1"/>
          </p:cNvPicPr>
          <p:nvPr/>
        </p:nvPicPr>
        <p:blipFill>
          <a:blip r:embed="rId4"/>
          <a:stretch>
            <a:fillRect/>
          </a:stretch>
        </p:blipFill>
        <p:spPr>
          <a:xfrm>
            <a:off x="764977" y="1575197"/>
            <a:ext cx="1092756" cy="1862138"/>
          </a:xfrm>
          <a:prstGeom prst="rect">
            <a:avLst/>
          </a:prstGeom>
        </p:spPr>
      </p:pic>
      <p:sp>
        <p:nvSpPr>
          <p:cNvPr id="5" name="Text 1"/>
          <p:cNvSpPr/>
          <p:nvPr/>
        </p:nvSpPr>
        <p:spPr>
          <a:xfrm>
            <a:off x="2185511" y="1793677"/>
            <a:ext cx="2483644" cy="310396"/>
          </a:xfrm>
          <a:prstGeom prst="rect">
            <a:avLst/>
          </a:prstGeom>
          <a:noFill/>
          <a:ln/>
        </p:spPr>
        <p:txBody>
          <a:bodyPr wrap="none" lIns="0" tIns="0" rIns="0" bIns="0" rtlCol="0" anchor="t"/>
          <a:lstStyle/>
          <a:p>
            <a:pPr marL="0" indent="0" algn="l">
              <a:lnSpc>
                <a:spcPts val="2400"/>
              </a:lnSpc>
              <a:buNone/>
            </a:pPr>
            <a:r>
              <a:rPr lang="en-US" sz="1950" b="1" kern="0" spc="-20" dirty="0">
                <a:solidFill>
                  <a:srgbClr val="E2E6E9"/>
                </a:solidFill>
                <a:latin typeface="Montserrat Bold" pitchFamily="34" charset="0"/>
                <a:ea typeface="Montserrat Bold" pitchFamily="34" charset="-122"/>
                <a:cs typeface="Montserrat Bold" pitchFamily="34" charset="-120"/>
              </a:rPr>
              <a:t>Class Balancing</a:t>
            </a:r>
            <a:endParaRPr lang="en-US" sz="1950" dirty="0"/>
          </a:p>
        </p:txBody>
      </p:sp>
      <p:sp>
        <p:nvSpPr>
          <p:cNvPr id="6" name="Text 2"/>
          <p:cNvSpPr/>
          <p:nvPr/>
        </p:nvSpPr>
        <p:spPr>
          <a:xfrm>
            <a:off x="2185511" y="2235160"/>
            <a:ext cx="6193512" cy="983694"/>
          </a:xfrm>
          <a:prstGeom prst="rect">
            <a:avLst/>
          </a:prstGeom>
          <a:noFill/>
          <a:ln/>
        </p:spPr>
        <p:txBody>
          <a:bodyPr wrap="square" lIns="0" tIns="0" rIns="0" bIns="0" rtlCol="0" anchor="t"/>
          <a:lstStyle/>
          <a:p>
            <a:pPr marL="0" indent="0" algn="l">
              <a:lnSpc>
                <a:spcPts val="2550"/>
              </a:lnSpc>
              <a:buNone/>
            </a:pPr>
            <a:r>
              <a:rPr lang="en-US" sz="1700" dirty="0">
                <a:solidFill>
                  <a:srgbClr val="E2E6E9"/>
                </a:solidFill>
                <a:latin typeface="Source Sans Pro" pitchFamily="34" charset="0"/>
                <a:ea typeface="Source Sans Pro" pitchFamily="34" charset="-122"/>
                <a:cs typeface="Source Sans Pro" pitchFamily="34" charset="-120"/>
              </a:rPr>
              <a:t>We have balanced the dataset by using SMOTE and generating synthetic samples for churned customers to improve model sensitivity and accuracy.</a:t>
            </a:r>
            <a:endParaRPr lang="en-US" sz="1700" dirty="0"/>
          </a:p>
        </p:txBody>
      </p:sp>
      <p:pic>
        <p:nvPicPr>
          <p:cNvPr id="7" name="Image 2" descr="preencoded.png"/>
          <p:cNvPicPr>
            <a:picLocks noChangeAspect="1"/>
          </p:cNvPicPr>
          <p:nvPr/>
        </p:nvPicPr>
        <p:blipFill>
          <a:blip r:embed="rId5"/>
          <a:stretch>
            <a:fillRect/>
          </a:stretch>
        </p:blipFill>
        <p:spPr>
          <a:xfrm>
            <a:off x="764977" y="3437334"/>
            <a:ext cx="1092756" cy="1862138"/>
          </a:xfrm>
          <a:prstGeom prst="rect">
            <a:avLst/>
          </a:prstGeom>
        </p:spPr>
      </p:pic>
      <p:sp>
        <p:nvSpPr>
          <p:cNvPr id="8" name="Text 3"/>
          <p:cNvSpPr/>
          <p:nvPr/>
        </p:nvSpPr>
        <p:spPr>
          <a:xfrm>
            <a:off x="2185511" y="3655814"/>
            <a:ext cx="2692479" cy="310396"/>
          </a:xfrm>
          <a:prstGeom prst="rect">
            <a:avLst/>
          </a:prstGeom>
          <a:noFill/>
          <a:ln/>
        </p:spPr>
        <p:txBody>
          <a:bodyPr wrap="none" lIns="0" tIns="0" rIns="0" bIns="0" rtlCol="0" anchor="t"/>
          <a:lstStyle/>
          <a:p>
            <a:pPr marL="0" indent="0" algn="l">
              <a:lnSpc>
                <a:spcPts val="2400"/>
              </a:lnSpc>
              <a:buNone/>
            </a:pPr>
            <a:r>
              <a:rPr lang="en-US" sz="1950" b="1" kern="0" spc="-20" dirty="0">
                <a:solidFill>
                  <a:srgbClr val="E2E6E9"/>
                </a:solidFill>
                <a:latin typeface="Montserrat Bold" pitchFamily="34" charset="0"/>
                <a:ea typeface="Montserrat Bold" pitchFamily="34" charset="-122"/>
                <a:cs typeface="Montserrat Bold" pitchFamily="34" charset="-120"/>
              </a:rPr>
              <a:t>Feature Engineering </a:t>
            </a:r>
            <a:endParaRPr lang="en-US" sz="1950" dirty="0"/>
          </a:p>
        </p:txBody>
      </p:sp>
      <p:sp>
        <p:nvSpPr>
          <p:cNvPr id="9" name="Text 4"/>
          <p:cNvSpPr/>
          <p:nvPr/>
        </p:nvSpPr>
        <p:spPr>
          <a:xfrm>
            <a:off x="2185511" y="4097298"/>
            <a:ext cx="6193512" cy="983694"/>
          </a:xfrm>
          <a:prstGeom prst="rect">
            <a:avLst/>
          </a:prstGeom>
          <a:noFill/>
          <a:ln/>
        </p:spPr>
        <p:txBody>
          <a:bodyPr wrap="square" lIns="0" tIns="0" rIns="0" bIns="0" rtlCol="0" anchor="t"/>
          <a:lstStyle/>
          <a:p>
            <a:pPr marL="0" indent="0" algn="l">
              <a:lnSpc>
                <a:spcPts val="2550"/>
              </a:lnSpc>
              <a:buNone/>
            </a:pPr>
            <a:r>
              <a:rPr lang="en-US" sz="1700" dirty="0">
                <a:solidFill>
                  <a:srgbClr val="E2E6E9"/>
                </a:solidFill>
                <a:latin typeface="Source Sans Pro" pitchFamily="34" charset="0"/>
                <a:ea typeface="Source Sans Pro" pitchFamily="34" charset="-122"/>
                <a:cs typeface="Source Sans Pro" pitchFamily="34" charset="-120"/>
              </a:rPr>
              <a:t>By Appling one-hot encoding for categorical variables and even normalised numerical data to ensure consistency and compatibility across features.</a:t>
            </a:r>
            <a:endParaRPr lang="en-US" sz="1700" dirty="0"/>
          </a:p>
        </p:txBody>
      </p:sp>
      <p:pic>
        <p:nvPicPr>
          <p:cNvPr id="10" name="Image 3" descr="preencoded.png"/>
          <p:cNvPicPr>
            <a:picLocks noChangeAspect="1"/>
          </p:cNvPicPr>
          <p:nvPr/>
        </p:nvPicPr>
        <p:blipFill>
          <a:blip r:embed="rId6"/>
          <a:stretch>
            <a:fillRect/>
          </a:stretch>
        </p:blipFill>
        <p:spPr>
          <a:xfrm>
            <a:off x="764977" y="5299472"/>
            <a:ext cx="1092756" cy="2303621"/>
          </a:xfrm>
          <a:prstGeom prst="rect">
            <a:avLst/>
          </a:prstGeom>
        </p:spPr>
      </p:pic>
      <p:sp>
        <p:nvSpPr>
          <p:cNvPr id="11" name="Text 5"/>
          <p:cNvSpPr/>
          <p:nvPr/>
        </p:nvSpPr>
        <p:spPr>
          <a:xfrm>
            <a:off x="2185511" y="5517952"/>
            <a:ext cx="2483644" cy="310396"/>
          </a:xfrm>
          <a:prstGeom prst="rect">
            <a:avLst/>
          </a:prstGeom>
          <a:noFill/>
          <a:ln/>
        </p:spPr>
        <p:txBody>
          <a:bodyPr wrap="none" lIns="0" tIns="0" rIns="0" bIns="0" rtlCol="0" anchor="t"/>
          <a:lstStyle/>
          <a:p>
            <a:pPr marL="0" indent="0" algn="l">
              <a:lnSpc>
                <a:spcPts val="2400"/>
              </a:lnSpc>
              <a:buNone/>
            </a:pPr>
            <a:r>
              <a:rPr lang="en-US" sz="1950" b="1" kern="0" spc="-20" dirty="0">
                <a:solidFill>
                  <a:srgbClr val="E2E6E9"/>
                </a:solidFill>
                <a:latin typeface="Montserrat Bold" pitchFamily="34" charset="0"/>
                <a:ea typeface="Montserrat Bold" pitchFamily="34" charset="-122"/>
                <a:cs typeface="Montserrat Bold" pitchFamily="34" charset="-120"/>
              </a:rPr>
              <a:t>Model</a:t>
            </a:r>
            <a:endParaRPr lang="en-US" sz="1950" dirty="0"/>
          </a:p>
        </p:txBody>
      </p:sp>
      <p:sp>
        <p:nvSpPr>
          <p:cNvPr id="12" name="Text 6"/>
          <p:cNvSpPr/>
          <p:nvPr/>
        </p:nvSpPr>
        <p:spPr>
          <a:xfrm>
            <a:off x="2185511" y="5959435"/>
            <a:ext cx="2483644" cy="310396"/>
          </a:xfrm>
          <a:prstGeom prst="rect">
            <a:avLst/>
          </a:prstGeom>
          <a:noFill/>
          <a:ln/>
        </p:spPr>
        <p:txBody>
          <a:bodyPr wrap="none" lIns="0" tIns="0" rIns="0" bIns="0" rtlCol="0" anchor="t"/>
          <a:lstStyle/>
          <a:p>
            <a:pPr marL="0" indent="0" algn="l">
              <a:lnSpc>
                <a:spcPts val="2400"/>
              </a:lnSpc>
              <a:buNone/>
            </a:pPr>
            <a:r>
              <a:rPr lang="en-US" sz="1950" b="1" kern="0" spc="-20" dirty="0">
                <a:solidFill>
                  <a:srgbClr val="E2E6E9"/>
                </a:solidFill>
                <a:latin typeface="Montserrat Bold" pitchFamily="34" charset="0"/>
                <a:ea typeface="Montserrat Bold" pitchFamily="34" charset="-122"/>
                <a:cs typeface="Montserrat Bold" pitchFamily="34" charset="-120"/>
              </a:rPr>
              <a:t>Interpretability</a:t>
            </a:r>
            <a:endParaRPr lang="en-US" sz="1950" dirty="0"/>
          </a:p>
        </p:txBody>
      </p:sp>
      <p:sp>
        <p:nvSpPr>
          <p:cNvPr id="13" name="Text 7"/>
          <p:cNvSpPr/>
          <p:nvPr/>
        </p:nvSpPr>
        <p:spPr>
          <a:xfrm>
            <a:off x="2185511" y="6400919"/>
            <a:ext cx="6193512" cy="983694"/>
          </a:xfrm>
          <a:prstGeom prst="rect">
            <a:avLst/>
          </a:prstGeom>
          <a:noFill/>
          <a:ln/>
        </p:spPr>
        <p:txBody>
          <a:bodyPr wrap="square" lIns="0" tIns="0" rIns="0" bIns="0" rtlCol="0" anchor="t"/>
          <a:lstStyle/>
          <a:p>
            <a:pPr marL="0" indent="0" algn="l">
              <a:lnSpc>
                <a:spcPts val="2550"/>
              </a:lnSpc>
              <a:buNone/>
            </a:pPr>
            <a:r>
              <a:rPr lang="en-US" sz="1700" dirty="0">
                <a:solidFill>
                  <a:srgbClr val="E2E6E9"/>
                </a:solidFill>
                <a:latin typeface="Source Sans Pro" pitchFamily="34" charset="0"/>
                <a:ea typeface="Source Sans Pro" pitchFamily="34" charset="-122"/>
                <a:cs typeface="Source Sans Pro" pitchFamily="34" charset="-120"/>
              </a:rPr>
              <a:t>We have used Grid Search  to improve the  model parameters, resulting in improved performance and a better balance of accuracy, precision and recall.</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84622" y="828794"/>
            <a:ext cx="5095518" cy="636984"/>
          </a:xfrm>
          <a:prstGeom prst="rect">
            <a:avLst/>
          </a:prstGeom>
          <a:noFill/>
          <a:ln/>
        </p:spPr>
        <p:txBody>
          <a:bodyPr wrap="none" lIns="0" tIns="0" rIns="0" bIns="0" rtlCol="0" anchor="t"/>
          <a:lstStyle/>
          <a:p>
            <a:pPr marL="0" indent="0">
              <a:lnSpc>
                <a:spcPts val="5000"/>
              </a:lnSpc>
              <a:buNone/>
            </a:pPr>
            <a:r>
              <a:rPr lang="en-US" sz="4000" b="1" kern="0" spc="-40" dirty="0">
                <a:solidFill>
                  <a:srgbClr val="FFFFFF"/>
                </a:solidFill>
                <a:latin typeface="Montserrat Bold" pitchFamily="34" charset="0"/>
                <a:ea typeface="Montserrat Bold" pitchFamily="34" charset="-122"/>
                <a:cs typeface="Montserrat Bold" pitchFamily="34" charset="-120"/>
              </a:rPr>
              <a:t>Results:</a:t>
            </a:r>
            <a:endParaRPr lang="en-US" sz="4000" dirty="0"/>
          </a:p>
        </p:txBody>
      </p:sp>
      <p:sp>
        <p:nvSpPr>
          <p:cNvPr id="3" name="Text 1"/>
          <p:cNvSpPr/>
          <p:nvPr/>
        </p:nvSpPr>
        <p:spPr>
          <a:xfrm>
            <a:off x="784622" y="1802011"/>
            <a:ext cx="3326249" cy="382191"/>
          </a:xfrm>
          <a:prstGeom prst="rect">
            <a:avLst/>
          </a:prstGeom>
          <a:noFill/>
          <a:ln/>
        </p:spPr>
        <p:txBody>
          <a:bodyPr wrap="none" lIns="0" tIns="0" rIns="0" bIns="0" rtlCol="0" anchor="t"/>
          <a:lstStyle/>
          <a:p>
            <a:pPr marL="0" indent="0">
              <a:lnSpc>
                <a:spcPts val="3000"/>
              </a:lnSpc>
              <a:buNone/>
            </a:pPr>
            <a:r>
              <a:rPr lang="en-US" sz="2400" b="1" kern="0" spc="-24" dirty="0">
                <a:solidFill>
                  <a:srgbClr val="FFFFFF"/>
                </a:solidFill>
                <a:latin typeface="Montserrat Bold" pitchFamily="34" charset="0"/>
                <a:ea typeface="Montserrat Bold" pitchFamily="34" charset="-122"/>
                <a:cs typeface="Montserrat Bold" pitchFamily="34" charset="-120"/>
              </a:rPr>
              <a:t>Performance metrics</a:t>
            </a:r>
            <a:endParaRPr lang="en-US" sz="2400" dirty="0"/>
          </a:p>
        </p:txBody>
      </p:sp>
      <p:sp>
        <p:nvSpPr>
          <p:cNvPr id="4" name="Shape 2"/>
          <p:cNvSpPr/>
          <p:nvPr/>
        </p:nvSpPr>
        <p:spPr>
          <a:xfrm>
            <a:off x="784622" y="2520434"/>
            <a:ext cx="13061156" cy="4207788"/>
          </a:xfrm>
          <a:prstGeom prst="roundRect">
            <a:avLst>
              <a:gd name="adj" fmla="val 799"/>
            </a:avLst>
          </a:prstGeom>
          <a:noFill/>
          <a:ln w="7620">
            <a:solidFill>
              <a:srgbClr val="FFFFFF">
                <a:alpha val="24000"/>
              </a:srgbClr>
            </a:solidFill>
            <a:prstDash val="solid"/>
          </a:ln>
        </p:spPr>
        <p:txBody>
          <a:bodyPr/>
          <a:lstStyle/>
          <a:p>
            <a:endParaRPr lang="en-US"/>
          </a:p>
        </p:txBody>
      </p:sp>
      <p:sp>
        <p:nvSpPr>
          <p:cNvPr id="5" name="Shape 3"/>
          <p:cNvSpPr/>
          <p:nvPr/>
        </p:nvSpPr>
        <p:spPr>
          <a:xfrm>
            <a:off x="792242" y="2528054"/>
            <a:ext cx="13045916" cy="1090970"/>
          </a:xfrm>
          <a:prstGeom prst="rect">
            <a:avLst/>
          </a:prstGeom>
          <a:solidFill>
            <a:srgbClr val="FFFFFF">
              <a:alpha val="4000"/>
            </a:srgbClr>
          </a:solidFill>
          <a:ln/>
        </p:spPr>
        <p:txBody>
          <a:bodyPr/>
          <a:lstStyle/>
          <a:p>
            <a:endParaRPr lang="en-US"/>
          </a:p>
        </p:txBody>
      </p:sp>
      <p:sp>
        <p:nvSpPr>
          <p:cNvPr id="6" name="Text 4"/>
          <p:cNvSpPr/>
          <p:nvPr/>
        </p:nvSpPr>
        <p:spPr>
          <a:xfrm>
            <a:off x="1016675" y="2670096"/>
            <a:ext cx="2156936" cy="336233"/>
          </a:xfrm>
          <a:prstGeom prst="rect">
            <a:avLst/>
          </a:prstGeom>
          <a:noFill/>
          <a:ln/>
        </p:spPr>
        <p:txBody>
          <a:bodyPr wrap="none" lIns="0" tIns="0" rIns="0" bIns="0" rtlCol="0" anchor="t"/>
          <a:lstStyle/>
          <a:p>
            <a:pPr marL="0" indent="0" algn="ctr">
              <a:lnSpc>
                <a:spcPts val="2600"/>
              </a:lnSpc>
              <a:buNone/>
            </a:pPr>
            <a:r>
              <a:rPr lang="en-US" sz="1750" b="1" dirty="0">
                <a:solidFill>
                  <a:srgbClr val="E2E6E9"/>
                </a:solidFill>
                <a:latin typeface="Source Sans Pro" pitchFamily="34" charset="0"/>
                <a:ea typeface="Source Sans Pro" pitchFamily="34" charset="-122"/>
                <a:cs typeface="Source Sans Pro" pitchFamily="34" charset="-120"/>
              </a:rPr>
              <a:t>MODEL</a:t>
            </a:r>
            <a:endParaRPr lang="en-US" sz="1750" dirty="0"/>
          </a:p>
        </p:txBody>
      </p:sp>
      <p:sp>
        <p:nvSpPr>
          <p:cNvPr id="7" name="Text 5"/>
          <p:cNvSpPr/>
          <p:nvPr/>
        </p:nvSpPr>
        <p:spPr>
          <a:xfrm>
            <a:off x="3629620" y="2670096"/>
            <a:ext cx="2153126" cy="336233"/>
          </a:xfrm>
          <a:prstGeom prst="rect">
            <a:avLst/>
          </a:prstGeom>
          <a:noFill/>
          <a:ln/>
        </p:spPr>
        <p:txBody>
          <a:bodyPr wrap="none" lIns="0" tIns="0" rIns="0" bIns="0" rtlCol="0" anchor="t"/>
          <a:lstStyle/>
          <a:p>
            <a:pPr marL="0" indent="0" algn="ctr">
              <a:lnSpc>
                <a:spcPts val="2600"/>
              </a:lnSpc>
              <a:buNone/>
            </a:pPr>
            <a:r>
              <a:rPr lang="en-US" sz="1750" b="1" dirty="0">
                <a:solidFill>
                  <a:srgbClr val="E2E6E9"/>
                </a:solidFill>
                <a:latin typeface="Source Sans Pro" pitchFamily="34" charset="0"/>
                <a:ea typeface="Source Sans Pro" pitchFamily="34" charset="-122"/>
                <a:cs typeface="Source Sans Pro" pitchFamily="34" charset="-120"/>
              </a:rPr>
              <a:t>F1 Score</a:t>
            </a:r>
            <a:endParaRPr lang="en-US" sz="1750" dirty="0"/>
          </a:p>
        </p:txBody>
      </p:sp>
      <p:sp>
        <p:nvSpPr>
          <p:cNvPr id="8" name="Text 6"/>
          <p:cNvSpPr/>
          <p:nvPr/>
        </p:nvSpPr>
        <p:spPr>
          <a:xfrm>
            <a:off x="3629620" y="3140750"/>
            <a:ext cx="2153126" cy="336233"/>
          </a:xfrm>
          <a:prstGeom prst="rect">
            <a:avLst/>
          </a:prstGeom>
          <a:noFill/>
          <a:ln/>
        </p:spPr>
        <p:txBody>
          <a:bodyPr wrap="none" lIns="0" tIns="0" rIns="0" bIns="0" rtlCol="0" anchor="t"/>
          <a:lstStyle/>
          <a:p>
            <a:pPr marL="0" indent="0" algn="ctr">
              <a:lnSpc>
                <a:spcPts val="2600"/>
              </a:lnSpc>
              <a:buNone/>
            </a:pPr>
            <a:r>
              <a:rPr lang="en-US" sz="1750" b="1" dirty="0">
                <a:solidFill>
                  <a:srgbClr val="E2E6E9"/>
                </a:solidFill>
                <a:latin typeface="Source Sans Pro" pitchFamily="34" charset="0"/>
                <a:ea typeface="Source Sans Pro" pitchFamily="34" charset="-122"/>
                <a:cs typeface="Source Sans Pro" pitchFamily="34" charset="-120"/>
              </a:rPr>
              <a:t>(Validation)</a:t>
            </a:r>
            <a:endParaRPr lang="en-US" sz="1750" dirty="0"/>
          </a:p>
        </p:txBody>
      </p:sp>
      <p:sp>
        <p:nvSpPr>
          <p:cNvPr id="9" name="Text 7"/>
          <p:cNvSpPr/>
          <p:nvPr/>
        </p:nvSpPr>
        <p:spPr>
          <a:xfrm>
            <a:off x="6238756" y="2670096"/>
            <a:ext cx="2153126" cy="336233"/>
          </a:xfrm>
          <a:prstGeom prst="rect">
            <a:avLst/>
          </a:prstGeom>
          <a:noFill/>
          <a:ln/>
        </p:spPr>
        <p:txBody>
          <a:bodyPr wrap="none" lIns="0" tIns="0" rIns="0" bIns="0" rtlCol="0" anchor="t"/>
          <a:lstStyle/>
          <a:p>
            <a:pPr marL="0" indent="0" algn="ctr">
              <a:lnSpc>
                <a:spcPts val="2600"/>
              </a:lnSpc>
              <a:buNone/>
            </a:pPr>
            <a:r>
              <a:rPr lang="en-US" sz="1750" b="1" dirty="0">
                <a:solidFill>
                  <a:srgbClr val="E2E6E9"/>
                </a:solidFill>
                <a:latin typeface="Source Sans Pro" pitchFamily="34" charset="0"/>
                <a:ea typeface="Source Sans Pro" pitchFamily="34" charset="-122"/>
                <a:cs typeface="Source Sans Pro" pitchFamily="34" charset="-120"/>
              </a:rPr>
              <a:t>F1 Score</a:t>
            </a:r>
            <a:endParaRPr lang="en-US" sz="1750" dirty="0"/>
          </a:p>
        </p:txBody>
      </p:sp>
      <p:sp>
        <p:nvSpPr>
          <p:cNvPr id="10" name="Text 8"/>
          <p:cNvSpPr/>
          <p:nvPr/>
        </p:nvSpPr>
        <p:spPr>
          <a:xfrm>
            <a:off x="6238756" y="3140750"/>
            <a:ext cx="2153126" cy="336233"/>
          </a:xfrm>
          <a:prstGeom prst="rect">
            <a:avLst/>
          </a:prstGeom>
          <a:noFill/>
          <a:ln/>
        </p:spPr>
        <p:txBody>
          <a:bodyPr wrap="none" lIns="0" tIns="0" rIns="0" bIns="0" rtlCol="0" anchor="t"/>
          <a:lstStyle/>
          <a:p>
            <a:pPr marL="0" indent="0" algn="ctr">
              <a:lnSpc>
                <a:spcPts val="2600"/>
              </a:lnSpc>
              <a:buNone/>
            </a:pPr>
            <a:r>
              <a:rPr lang="en-US" sz="1750" b="1" dirty="0">
                <a:solidFill>
                  <a:srgbClr val="E2E6E9"/>
                </a:solidFill>
                <a:latin typeface="Source Sans Pro" pitchFamily="34" charset="0"/>
                <a:ea typeface="Source Sans Pro" pitchFamily="34" charset="-122"/>
                <a:cs typeface="Source Sans Pro" pitchFamily="34" charset="-120"/>
              </a:rPr>
              <a:t>(Test)</a:t>
            </a:r>
            <a:endParaRPr lang="en-US" sz="1750" dirty="0"/>
          </a:p>
        </p:txBody>
      </p:sp>
      <p:sp>
        <p:nvSpPr>
          <p:cNvPr id="11" name="Text 9"/>
          <p:cNvSpPr/>
          <p:nvPr/>
        </p:nvSpPr>
        <p:spPr>
          <a:xfrm>
            <a:off x="8847892" y="2670096"/>
            <a:ext cx="2153126" cy="672465"/>
          </a:xfrm>
          <a:prstGeom prst="rect">
            <a:avLst/>
          </a:prstGeom>
          <a:noFill/>
          <a:ln/>
        </p:spPr>
        <p:txBody>
          <a:bodyPr wrap="square" lIns="0" tIns="0" rIns="0" bIns="0" rtlCol="0" anchor="t"/>
          <a:lstStyle/>
          <a:p>
            <a:pPr marL="0" indent="0" algn="ctr">
              <a:lnSpc>
                <a:spcPts val="2600"/>
              </a:lnSpc>
              <a:buNone/>
            </a:pPr>
            <a:r>
              <a:rPr lang="en-US" sz="1750" b="1" dirty="0">
                <a:solidFill>
                  <a:srgbClr val="E2E6E9"/>
                </a:solidFill>
                <a:latin typeface="Source Sans Pro" pitchFamily="34" charset="0"/>
                <a:ea typeface="Source Sans Pro" pitchFamily="34" charset="-122"/>
                <a:cs typeface="Source Sans Pro" pitchFamily="34" charset="-120"/>
              </a:rPr>
              <a:t>ROC-AUC Score</a:t>
            </a:r>
            <a:r>
              <a:rPr lang="en-US" sz="1750" dirty="0">
                <a:solidFill>
                  <a:srgbClr val="E2E6E9"/>
                </a:solidFill>
                <a:latin typeface="Source Sans Pro" pitchFamily="34" charset="0"/>
                <a:ea typeface="Source Sans Pro" pitchFamily="34" charset="-122"/>
                <a:cs typeface="Source Sans Pro" pitchFamily="34" charset="-120"/>
              </a:rPr>
              <a:t>
</a:t>
            </a:r>
            <a:r>
              <a:rPr lang="en-US" sz="1750" b="1" dirty="0">
                <a:solidFill>
                  <a:srgbClr val="E2E6E9"/>
                </a:solidFill>
                <a:latin typeface="Source Sans Pro" pitchFamily="34" charset="0"/>
                <a:ea typeface="Source Sans Pro" pitchFamily="34" charset="-122"/>
                <a:cs typeface="Source Sans Pro" pitchFamily="34" charset="-120"/>
              </a:rPr>
              <a:t>(Validation)</a:t>
            </a:r>
            <a:endParaRPr lang="en-US" sz="1750" dirty="0"/>
          </a:p>
        </p:txBody>
      </p:sp>
      <p:sp>
        <p:nvSpPr>
          <p:cNvPr id="12" name="Text 10"/>
          <p:cNvSpPr/>
          <p:nvPr/>
        </p:nvSpPr>
        <p:spPr>
          <a:xfrm>
            <a:off x="11457027" y="2670096"/>
            <a:ext cx="2156936" cy="672465"/>
          </a:xfrm>
          <a:prstGeom prst="rect">
            <a:avLst/>
          </a:prstGeom>
          <a:noFill/>
          <a:ln/>
        </p:spPr>
        <p:txBody>
          <a:bodyPr wrap="square" lIns="0" tIns="0" rIns="0" bIns="0" rtlCol="0" anchor="t"/>
          <a:lstStyle/>
          <a:p>
            <a:pPr marL="0" indent="0" algn="ctr">
              <a:lnSpc>
                <a:spcPts val="2600"/>
              </a:lnSpc>
              <a:buNone/>
            </a:pPr>
            <a:r>
              <a:rPr lang="en-US" sz="1750" b="1" dirty="0">
                <a:solidFill>
                  <a:srgbClr val="E2E6E9"/>
                </a:solidFill>
                <a:latin typeface="Source Sans Pro" pitchFamily="34" charset="0"/>
                <a:ea typeface="Source Sans Pro" pitchFamily="34" charset="-122"/>
                <a:cs typeface="Source Sans Pro" pitchFamily="34" charset="-120"/>
              </a:rPr>
              <a:t>ROC-AUC Score</a:t>
            </a:r>
            <a:r>
              <a:rPr lang="en-US" sz="1750" dirty="0">
                <a:solidFill>
                  <a:srgbClr val="E2E6E9"/>
                </a:solidFill>
                <a:latin typeface="Source Sans Pro" pitchFamily="34" charset="0"/>
                <a:ea typeface="Source Sans Pro" pitchFamily="34" charset="-122"/>
                <a:cs typeface="Source Sans Pro" pitchFamily="34" charset="-120"/>
              </a:rPr>
              <a:t>
</a:t>
            </a:r>
            <a:r>
              <a:rPr lang="en-US" sz="1750" b="1" dirty="0">
                <a:solidFill>
                  <a:srgbClr val="E2E6E9"/>
                </a:solidFill>
                <a:latin typeface="Source Sans Pro" pitchFamily="34" charset="0"/>
                <a:ea typeface="Source Sans Pro" pitchFamily="34" charset="-122"/>
                <a:cs typeface="Source Sans Pro" pitchFamily="34" charset="-120"/>
              </a:rPr>
              <a:t>(Test)</a:t>
            </a:r>
            <a:endParaRPr lang="en-US" sz="1750" dirty="0"/>
          </a:p>
        </p:txBody>
      </p:sp>
      <p:sp>
        <p:nvSpPr>
          <p:cNvPr id="13" name="Shape 11"/>
          <p:cNvSpPr/>
          <p:nvPr/>
        </p:nvSpPr>
        <p:spPr>
          <a:xfrm>
            <a:off x="792242" y="3619024"/>
            <a:ext cx="13045916" cy="620316"/>
          </a:xfrm>
          <a:prstGeom prst="rect">
            <a:avLst/>
          </a:prstGeom>
          <a:solidFill>
            <a:srgbClr val="000000">
              <a:alpha val="4000"/>
            </a:srgbClr>
          </a:solidFill>
          <a:ln/>
        </p:spPr>
        <p:txBody>
          <a:bodyPr/>
          <a:lstStyle/>
          <a:p>
            <a:endParaRPr lang="en-US"/>
          </a:p>
        </p:txBody>
      </p:sp>
      <p:sp>
        <p:nvSpPr>
          <p:cNvPr id="14" name="Text 12"/>
          <p:cNvSpPr/>
          <p:nvPr/>
        </p:nvSpPr>
        <p:spPr>
          <a:xfrm>
            <a:off x="1016675" y="3761065"/>
            <a:ext cx="2156936" cy="336233"/>
          </a:xfrm>
          <a:prstGeom prst="rect">
            <a:avLst/>
          </a:prstGeom>
          <a:noFill/>
          <a:ln/>
        </p:spPr>
        <p:txBody>
          <a:bodyPr wrap="none" lIns="0" tIns="0" rIns="0" bIns="0" rtlCol="0" anchor="t"/>
          <a:lstStyle/>
          <a:p>
            <a:pPr marL="0" indent="0" algn="ctr">
              <a:lnSpc>
                <a:spcPts val="2600"/>
              </a:lnSpc>
              <a:buNone/>
            </a:pPr>
            <a:r>
              <a:rPr lang="en-US" sz="1750" dirty="0">
                <a:solidFill>
                  <a:srgbClr val="E2E6E9"/>
                </a:solidFill>
                <a:latin typeface="Source Sans Pro" pitchFamily="34" charset="0"/>
                <a:ea typeface="Source Sans Pro" pitchFamily="34" charset="-122"/>
                <a:cs typeface="Source Sans Pro" pitchFamily="34" charset="-120"/>
              </a:rPr>
              <a:t>KNN</a:t>
            </a:r>
            <a:endParaRPr lang="en-US" sz="1750" dirty="0"/>
          </a:p>
        </p:txBody>
      </p:sp>
      <p:sp>
        <p:nvSpPr>
          <p:cNvPr id="15" name="Text 13"/>
          <p:cNvSpPr/>
          <p:nvPr/>
        </p:nvSpPr>
        <p:spPr>
          <a:xfrm>
            <a:off x="3629620" y="3761065"/>
            <a:ext cx="2153126" cy="336233"/>
          </a:xfrm>
          <a:prstGeom prst="rect">
            <a:avLst/>
          </a:prstGeom>
          <a:noFill/>
          <a:ln/>
        </p:spPr>
        <p:txBody>
          <a:bodyPr wrap="none" lIns="0" tIns="0" rIns="0" bIns="0" rtlCol="0" anchor="t"/>
          <a:lstStyle/>
          <a:p>
            <a:pPr marL="0" indent="0" algn="ctr">
              <a:lnSpc>
                <a:spcPts val="2600"/>
              </a:lnSpc>
              <a:buNone/>
            </a:pPr>
            <a:r>
              <a:rPr lang="en-US" sz="1750" dirty="0">
                <a:solidFill>
                  <a:srgbClr val="E2E6E9"/>
                </a:solidFill>
                <a:latin typeface="Source Sans Pro" pitchFamily="34" charset="0"/>
                <a:ea typeface="Source Sans Pro" pitchFamily="34" charset="-122"/>
                <a:cs typeface="Source Sans Pro" pitchFamily="34" charset="-120"/>
              </a:rPr>
              <a:t>0.47</a:t>
            </a:r>
            <a:endParaRPr lang="en-US" sz="1750" dirty="0"/>
          </a:p>
        </p:txBody>
      </p:sp>
      <p:sp>
        <p:nvSpPr>
          <p:cNvPr id="16" name="Text 14"/>
          <p:cNvSpPr/>
          <p:nvPr/>
        </p:nvSpPr>
        <p:spPr>
          <a:xfrm>
            <a:off x="6238756" y="3761065"/>
            <a:ext cx="2153126" cy="336233"/>
          </a:xfrm>
          <a:prstGeom prst="rect">
            <a:avLst/>
          </a:prstGeom>
          <a:noFill/>
          <a:ln/>
        </p:spPr>
        <p:txBody>
          <a:bodyPr wrap="none" lIns="0" tIns="0" rIns="0" bIns="0" rtlCol="0" anchor="t"/>
          <a:lstStyle/>
          <a:p>
            <a:pPr marL="0" indent="0" algn="ctr">
              <a:lnSpc>
                <a:spcPts val="2600"/>
              </a:lnSpc>
              <a:buNone/>
            </a:pPr>
            <a:r>
              <a:rPr lang="en-US" sz="1750" dirty="0">
                <a:solidFill>
                  <a:srgbClr val="E2E6E9"/>
                </a:solidFill>
                <a:latin typeface="Source Sans Pro" pitchFamily="34" charset="0"/>
                <a:ea typeface="Source Sans Pro" pitchFamily="34" charset="-122"/>
                <a:cs typeface="Source Sans Pro" pitchFamily="34" charset="-120"/>
              </a:rPr>
              <a:t>0.48</a:t>
            </a:r>
            <a:endParaRPr lang="en-US" sz="1750" dirty="0"/>
          </a:p>
        </p:txBody>
      </p:sp>
      <p:sp>
        <p:nvSpPr>
          <p:cNvPr id="17" name="Text 15"/>
          <p:cNvSpPr/>
          <p:nvPr/>
        </p:nvSpPr>
        <p:spPr>
          <a:xfrm>
            <a:off x="8847892" y="3761065"/>
            <a:ext cx="2153126" cy="336233"/>
          </a:xfrm>
          <a:prstGeom prst="rect">
            <a:avLst/>
          </a:prstGeom>
          <a:noFill/>
          <a:ln/>
        </p:spPr>
        <p:txBody>
          <a:bodyPr wrap="none" lIns="0" tIns="0" rIns="0" bIns="0" rtlCol="0" anchor="t"/>
          <a:lstStyle/>
          <a:p>
            <a:pPr marL="0" indent="0" algn="ctr">
              <a:lnSpc>
                <a:spcPts val="2600"/>
              </a:lnSpc>
              <a:buNone/>
            </a:pPr>
            <a:r>
              <a:rPr lang="en-US" sz="1750" dirty="0">
                <a:solidFill>
                  <a:srgbClr val="E2E6E9"/>
                </a:solidFill>
                <a:latin typeface="Source Sans Pro" pitchFamily="34" charset="0"/>
                <a:ea typeface="Source Sans Pro" pitchFamily="34" charset="-122"/>
                <a:cs typeface="Source Sans Pro" pitchFamily="34" charset="-120"/>
              </a:rPr>
              <a:t>0.67</a:t>
            </a:r>
            <a:endParaRPr lang="en-US" sz="1750" dirty="0"/>
          </a:p>
        </p:txBody>
      </p:sp>
      <p:sp>
        <p:nvSpPr>
          <p:cNvPr id="18" name="Text 16"/>
          <p:cNvSpPr/>
          <p:nvPr/>
        </p:nvSpPr>
        <p:spPr>
          <a:xfrm>
            <a:off x="11457027" y="3761065"/>
            <a:ext cx="2156936" cy="336233"/>
          </a:xfrm>
          <a:prstGeom prst="rect">
            <a:avLst/>
          </a:prstGeom>
          <a:noFill/>
          <a:ln/>
        </p:spPr>
        <p:txBody>
          <a:bodyPr wrap="none" lIns="0" tIns="0" rIns="0" bIns="0" rtlCol="0" anchor="t"/>
          <a:lstStyle/>
          <a:p>
            <a:pPr marL="0" indent="0" algn="ctr">
              <a:lnSpc>
                <a:spcPts val="2600"/>
              </a:lnSpc>
              <a:buNone/>
            </a:pPr>
            <a:r>
              <a:rPr lang="en-US" sz="1750" dirty="0">
                <a:solidFill>
                  <a:srgbClr val="E2E6E9"/>
                </a:solidFill>
                <a:latin typeface="Source Sans Pro" pitchFamily="34" charset="0"/>
                <a:ea typeface="Source Sans Pro" pitchFamily="34" charset="-122"/>
                <a:cs typeface="Source Sans Pro" pitchFamily="34" charset="-120"/>
              </a:rPr>
              <a:t>0.69</a:t>
            </a:r>
            <a:endParaRPr lang="en-US" sz="1750" dirty="0"/>
          </a:p>
        </p:txBody>
      </p:sp>
      <p:sp>
        <p:nvSpPr>
          <p:cNvPr id="19" name="Shape 17"/>
          <p:cNvSpPr/>
          <p:nvPr/>
        </p:nvSpPr>
        <p:spPr>
          <a:xfrm>
            <a:off x="792242" y="4239339"/>
            <a:ext cx="13045916" cy="620316"/>
          </a:xfrm>
          <a:prstGeom prst="rect">
            <a:avLst/>
          </a:prstGeom>
          <a:solidFill>
            <a:srgbClr val="FFFFFF">
              <a:alpha val="4000"/>
            </a:srgbClr>
          </a:solidFill>
          <a:ln/>
        </p:spPr>
        <p:txBody>
          <a:bodyPr/>
          <a:lstStyle/>
          <a:p>
            <a:endParaRPr lang="en-US"/>
          </a:p>
        </p:txBody>
      </p:sp>
      <p:sp>
        <p:nvSpPr>
          <p:cNvPr id="20" name="Text 18"/>
          <p:cNvSpPr/>
          <p:nvPr/>
        </p:nvSpPr>
        <p:spPr>
          <a:xfrm>
            <a:off x="1016675" y="4381381"/>
            <a:ext cx="2156936" cy="336233"/>
          </a:xfrm>
          <a:prstGeom prst="rect">
            <a:avLst/>
          </a:prstGeom>
          <a:noFill/>
          <a:ln/>
        </p:spPr>
        <p:txBody>
          <a:bodyPr wrap="none" lIns="0" tIns="0" rIns="0" bIns="0" rtlCol="0" anchor="t"/>
          <a:lstStyle/>
          <a:p>
            <a:pPr marL="0" indent="0" algn="ctr">
              <a:lnSpc>
                <a:spcPts val="2600"/>
              </a:lnSpc>
              <a:buNone/>
            </a:pPr>
            <a:r>
              <a:rPr lang="en-US" sz="1750" dirty="0">
                <a:solidFill>
                  <a:srgbClr val="E2E6E9"/>
                </a:solidFill>
                <a:latin typeface="Source Sans Pro" pitchFamily="34" charset="0"/>
                <a:ea typeface="Source Sans Pro" pitchFamily="34" charset="-122"/>
                <a:cs typeface="Source Sans Pro" pitchFamily="34" charset="-120"/>
              </a:rPr>
              <a:t>Logistic Regression</a:t>
            </a:r>
            <a:endParaRPr lang="en-US" sz="1750" dirty="0"/>
          </a:p>
        </p:txBody>
      </p:sp>
      <p:sp>
        <p:nvSpPr>
          <p:cNvPr id="21" name="Text 19"/>
          <p:cNvSpPr/>
          <p:nvPr/>
        </p:nvSpPr>
        <p:spPr>
          <a:xfrm>
            <a:off x="3629620" y="4381381"/>
            <a:ext cx="2153126" cy="336233"/>
          </a:xfrm>
          <a:prstGeom prst="rect">
            <a:avLst/>
          </a:prstGeom>
          <a:noFill/>
          <a:ln/>
        </p:spPr>
        <p:txBody>
          <a:bodyPr wrap="none" lIns="0" tIns="0" rIns="0" bIns="0" rtlCol="0" anchor="t"/>
          <a:lstStyle/>
          <a:p>
            <a:pPr marL="0" indent="0" algn="ctr">
              <a:lnSpc>
                <a:spcPts val="2600"/>
              </a:lnSpc>
              <a:buNone/>
            </a:pPr>
            <a:r>
              <a:rPr lang="en-US" sz="1750" dirty="0">
                <a:solidFill>
                  <a:srgbClr val="E2E6E9"/>
                </a:solidFill>
                <a:latin typeface="Source Sans Pro" pitchFamily="34" charset="0"/>
                <a:ea typeface="Source Sans Pro" pitchFamily="34" charset="-122"/>
                <a:cs typeface="Source Sans Pro" pitchFamily="34" charset="-120"/>
              </a:rPr>
              <a:t>0.62</a:t>
            </a:r>
            <a:endParaRPr lang="en-US" sz="1750" dirty="0"/>
          </a:p>
        </p:txBody>
      </p:sp>
      <p:sp>
        <p:nvSpPr>
          <p:cNvPr id="22" name="Text 20"/>
          <p:cNvSpPr/>
          <p:nvPr/>
        </p:nvSpPr>
        <p:spPr>
          <a:xfrm>
            <a:off x="6238756" y="4381381"/>
            <a:ext cx="2153126" cy="336233"/>
          </a:xfrm>
          <a:prstGeom prst="rect">
            <a:avLst/>
          </a:prstGeom>
          <a:noFill/>
          <a:ln/>
        </p:spPr>
        <p:txBody>
          <a:bodyPr wrap="none" lIns="0" tIns="0" rIns="0" bIns="0" rtlCol="0" anchor="t"/>
          <a:lstStyle/>
          <a:p>
            <a:pPr marL="0" indent="0" algn="ctr">
              <a:lnSpc>
                <a:spcPts val="2600"/>
              </a:lnSpc>
              <a:buNone/>
            </a:pPr>
            <a:r>
              <a:rPr lang="en-US" sz="1750" dirty="0">
                <a:solidFill>
                  <a:srgbClr val="E2E6E9"/>
                </a:solidFill>
                <a:latin typeface="Source Sans Pro" pitchFamily="34" charset="0"/>
                <a:ea typeface="Source Sans Pro" pitchFamily="34" charset="-122"/>
                <a:cs typeface="Source Sans Pro" pitchFamily="34" charset="-120"/>
              </a:rPr>
              <a:t>0.65</a:t>
            </a:r>
            <a:endParaRPr lang="en-US" sz="1750" dirty="0"/>
          </a:p>
        </p:txBody>
      </p:sp>
      <p:sp>
        <p:nvSpPr>
          <p:cNvPr id="23" name="Text 21"/>
          <p:cNvSpPr/>
          <p:nvPr/>
        </p:nvSpPr>
        <p:spPr>
          <a:xfrm>
            <a:off x="8847892" y="4381381"/>
            <a:ext cx="2153126" cy="336233"/>
          </a:xfrm>
          <a:prstGeom prst="rect">
            <a:avLst/>
          </a:prstGeom>
          <a:noFill/>
          <a:ln/>
        </p:spPr>
        <p:txBody>
          <a:bodyPr wrap="none" lIns="0" tIns="0" rIns="0" bIns="0" rtlCol="0" anchor="t"/>
          <a:lstStyle/>
          <a:p>
            <a:pPr marL="0" indent="0" algn="ctr">
              <a:lnSpc>
                <a:spcPts val="2600"/>
              </a:lnSpc>
              <a:buNone/>
            </a:pPr>
            <a:r>
              <a:rPr lang="en-US" sz="1750" dirty="0">
                <a:solidFill>
                  <a:srgbClr val="E2E6E9"/>
                </a:solidFill>
                <a:latin typeface="Source Sans Pro" pitchFamily="34" charset="0"/>
                <a:ea typeface="Source Sans Pro" pitchFamily="34" charset="-122"/>
                <a:cs typeface="Source Sans Pro" pitchFamily="34" charset="-120"/>
              </a:rPr>
              <a:t>0.76</a:t>
            </a:r>
            <a:endParaRPr lang="en-US" sz="1750" dirty="0"/>
          </a:p>
        </p:txBody>
      </p:sp>
      <p:sp>
        <p:nvSpPr>
          <p:cNvPr id="24" name="Text 22"/>
          <p:cNvSpPr/>
          <p:nvPr/>
        </p:nvSpPr>
        <p:spPr>
          <a:xfrm>
            <a:off x="11457027" y="4381381"/>
            <a:ext cx="2156936" cy="336233"/>
          </a:xfrm>
          <a:prstGeom prst="rect">
            <a:avLst/>
          </a:prstGeom>
          <a:noFill/>
          <a:ln/>
        </p:spPr>
        <p:txBody>
          <a:bodyPr wrap="none" lIns="0" tIns="0" rIns="0" bIns="0" rtlCol="0" anchor="t"/>
          <a:lstStyle/>
          <a:p>
            <a:pPr marL="0" indent="0" algn="ctr">
              <a:lnSpc>
                <a:spcPts val="2600"/>
              </a:lnSpc>
              <a:buNone/>
            </a:pPr>
            <a:r>
              <a:rPr lang="en-US" sz="1750" dirty="0">
                <a:solidFill>
                  <a:srgbClr val="E2E6E9"/>
                </a:solidFill>
                <a:latin typeface="Source Sans Pro" pitchFamily="34" charset="0"/>
                <a:ea typeface="Source Sans Pro" pitchFamily="34" charset="-122"/>
                <a:cs typeface="Source Sans Pro" pitchFamily="34" charset="-120"/>
              </a:rPr>
              <a:t>0.76</a:t>
            </a:r>
            <a:endParaRPr lang="en-US" sz="1750" dirty="0"/>
          </a:p>
        </p:txBody>
      </p:sp>
      <p:sp>
        <p:nvSpPr>
          <p:cNvPr id="25" name="Shape 23"/>
          <p:cNvSpPr/>
          <p:nvPr/>
        </p:nvSpPr>
        <p:spPr>
          <a:xfrm>
            <a:off x="792242" y="4859655"/>
            <a:ext cx="13045916" cy="620316"/>
          </a:xfrm>
          <a:prstGeom prst="rect">
            <a:avLst/>
          </a:prstGeom>
          <a:solidFill>
            <a:srgbClr val="000000">
              <a:alpha val="4000"/>
            </a:srgbClr>
          </a:solidFill>
          <a:ln/>
        </p:spPr>
        <p:txBody>
          <a:bodyPr/>
          <a:lstStyle/>
          <a:p>
            <a:endParaRPr lang="en-US"/>
          </a:p>
        </p:txBody>
      </p:sp>
      <p:sp>
        <p:nvSpPr>
          <p:cNvPr id="26" name="Text 24"/>
          <p:cNvSpPr/>
          <p:nvPr/>
        </p:nvSpPr>
        <p:spPr>
          <a:xfrm>
            <a:off x="1016675" y="5001697"/>
            <a:ext cx="2156936" cy="336233"/>
          </a:xfrm>
          <a:prstGeom prst="rect">
            <a:avLst/>
          </a:prstGeom>
          <a:noFill/>
          <a:ln/>
        </p:spPr>
        <p:txBody>
          <a:bodyPr wrap="none" lIns="0" tIns="0" rIns="0" bIns="0" rtlCol="0" anchor="t"/>
          <a:lstStyle/>
          <a:p>
            <a:pPr marL="0" indent="0" algn="ctr">
              <a:lnSpc>
                <a:spcPts val="2600"/>
              </a:lnSpc>
              <a:buNone/>
            </a:pPr>
            <a:r>
              <a:rPr lang="en-US" sz="1750" dirty="0">
                <a:solidFill>
                  <a:srgbClr val="E2E6E9"/>
                </a:solidFill>
                <a:latin typeface="Source Sans Pro" pitchFamily="34" charset="0"/>
                <a:ea typeface="Source Sans Pro" pitchFamily="34" charset="-122"/>
                <a:cs typeface="Source Sans Pro" pitchFamily="34" charset="-120"/>
              </a:rPr>
              <a:t>Decision Trees</a:t>
            </a:r>
            <a:endParaRPr lang="en-US" sz="1750" dirty="0"/>
          </a:p>
        </p:txBody>
      </p:sp>
      <p:sp>
        <p:nvSpPr>
          <p:cNvPr id="27" name="Text 25"/>
          <p:cNvSpPr/>
          <p:nvPr/>
        </p:nvSpPr>
        <p:spPr>
          <a:xfrm>
            <a:off x="3629620" y="5001697"/>
            <a:ext cx="2153126" cy="336233"/>
          </a:xfrm>
          <a:prstGeom prst="rect">
            <a:avLst/>
          </a:prstGeom>
          <a:noFill/>
          <a:ln/>
        </p:spPr>
        <p:txBody>
          <a:bodyPr wrap="none" lIns="0" tIns="0" rIns="0" bIns="0" rtlCol="0" anchor="t"/>
          <a:lstStyle/>
          <a:p>
            <a:pPr marL="0" indent="0" algn="ctr">
              <a:lnSpc>
                <a:spcPts val="2600"/>
              </a:lnSpc>
              <a:buNone/>
            </a:pPr>
            <a:r>
              <a:rPr lang="en-US" sz="1750" dirty="0">
                <a:solidFill>
                  <a:srgbClr val="E2E6E9"/>
                </a:solidFill>
                <a:latin typeface="Source Sans Pro" pitchFamily="34" charset="0"/>
                <a:ea typeface="Source Sans Pro" pitchFamily="34" charset="-122"/>
                <a:cs typeface="Source Sans Pro" pitchFamily="34" charset="-120"/>
              </a:rPr>
              <a:t>0.67</a:t>
            </a:r>
            <a:endParaRPr lang="en-US" sz="1750" dirty="0"/>
          </a:p>
        </p:txBody>
      </p:sp>
      <p:sp>
        <p:nvSpPr>
          <p:cNvPr id="28" name="Text 26"/>
          <p:cNvSpPr/>
          <p:nvPr/>
        </p:nvSpPr>
        <p:spPr>
          <a:xfrm>
            <a:off x="6238756" y="5001697"/>
            <a:ext cx="2153126" cy="336233"/>
          </a:xfrm>
          <a:prstGeom prst="rect">
            <a:avLst/>
          </a:prstGeom>
          <a:noFill/>
          <a:ln/>
        </p:spPr>
        <p:txBody>
          <a:bodyPr wrap="none" lIns="0" tIns="0" rIns="0" bIns="0" rtlCol="0" anchor="t"/>
          <a:lstStyle/>
          <a:p>
            <a:pPr marL="0" indent="0" algn="ctr">
              <a:lnSpc>
                <a:spcPts val="2600"/>
              </a:lnSpc>
              <a:buNone/>
            </a:pPr>
            <a:r>
              <a:rPr lang="en-US" sz="1750" dirty="0">
                <a:solidFill>
                  <a:srgbClr val="E2E6E9"/>
                </a:solidFill>
                <a:latin typeface="Source Sans Pro" pitchFamily="34" charset="0"/>
                <a:ea typeface="Source Sans Pro" pitchFamily="34" charset="-122"/>
                <a:cs typeface="Source Sans Pro" pitchFamily="34" charset="-120"/>
              </a:rPr>
              <a:t>0.67</a:t>
            </a:r>
            <a:endParaRPr lang="en-US" sz="1750" dirty="0"/>
          </a:p>
        </p:txBody>
      </p:sp>
      <p:sp>
        <p:nvSpPr>
          <p:cNvPr id="29" name="Text 27"/>
          <p:cNvSpPr/>
          <p:nvPr/>
        </p:nvSpPr>
        <p:spPr>
          <a:xfrm>
            <a:off x="8847892" y="5001697"/>
            <a:ext cx="2153126" cy="336233"/>
          </a:xfrm>
          <a:prstGeom prst="rect">
            <a:avLst/>
          </a:prstGeom>
          <a:noFill/>
          <a:ln/>
        </p:spPr>
        <p:txBody>
          <a:bodyPr wrap="none" lIns="0" tIns="0" rIns="0" bIns="0" rtlCol="0" anchor="t"/>
          <a:lstStyle/>
          <a:p>
            <a:pPr marL="0" indent="0" algn="ctr">
              <a:lnSpc>
                <a:spcPts val="2600"/>
              </a:lnSpc>
              <a:buNone/>
            </a:pPr>
            <a:r>
              <a:rPr lang="en-US" sz="1750" dirty="0">
                <a:solidFill>
                  <a:srgbClr val="E2E6E9"/>
                </a:solidFill>
                <a:latin typeface="Source Sans Pro" pitchFamily="34" charset="0"/>
                <a:ea typeface="Source Sans Pro" pitchFamily="34" charset="-122"/>
                <a:cs typeface="Source Sans Pro" pitchFamily="34" charset="-120"/>
              </a:rPr>
              <a:t>0.53</a:t>
            </a:r>
            <a:endParaRPr lang="en-US" sz="1750" dirty="0"/>
          </a:p>
        </p:txBody>
      </p:sp>
      <p:sp>
        <p:nvSpPr>
          <p:cNvPr id="30" name="Text 28"/>
          <p:cNvSpPr/>
          <p:nvPr/>
        </p:nvSpPr>
        <p:spPr>
          <a:xfrm>
            <a:off x="11457027" y="5001697"/>
            <a:ext cx="2156936" cy="336233"/>
          </a:xfrm>
          <a:prstGeom prst="rect">
            <a:avLst/>
          </a:prstGeom>
          <a:noFill/>
          <a:ln/>
        </p:spPr>
        <p:txBody>
          <a:bodyPr wrap="none" lIns="0" tIns="0" rIns="0" bIns="0" rtlCol="0" anchor="t"/>
          <a:lstStyle/>
          <a:p>
            <a:pPr marL="0" indent="0" algn="ctr">
              <a:lnSpc>
                <a:spcPts val="2600"/>
              </a:lnSpc>
              <a:buNone/>
            </a:pPr>
            <a:r>
              <a:rPr lang="en-US" sz="1750" dirty="0">
                <a:solidFill>
                  <a:srgbClr val="E2E6E9"/>
                </a:solidFill>
                <a:latin typeface="Source Sans Pro" pitchFamily="34" charset="0"/>
                <a:ea typeface="Source Sans Pro" pitchFamily="34" charset="-122"/>
                <a:cs typeface="Source Sans Pro" pitchFamily="34" charset="-120"/>
              </a:rPr>
              <a:t>0.54</a:t>
            </a:r>
            <a:endParaRPr lang="en-US" sz="1750" dirty="0"/>
          </a:p>
        </p:txBody>
      </p:sp>
      <p:sp>
        <p:nvSpPr>
          <p:cNvPr id="31" name="Shape 29"/>
          <p:cNvSpPr/>
          <p:nvPr/>
        </p:nvSpPr>
        <p:spPr>
          <a:xfrm>
            <a:off x="792242" y="5479971"/>
            <a:ext cx="13045916" cy="620316"/>
          </a:xfrm>
          <a:prstGeom prst="rect">
            <a:avLst/>
          </a:prstGeom>
          <a:solidFill>
            <a:srgbClr val="FFFFFF">
              <a:alpha val="4000"/>
            </a:srgbClr>
          </a:solidFill>
          <a:ln/>
        </p:spPr>
        <p:txBody>
          <a:bodyPr/>
          <a:lstStyle/>
          <a:p>
            <a:endParaRPr lang="en-US"/>
          </a:p>
        </p:txBody>
      </p:sp>
      <p:sp>
        <p:nvSpPr>
          <p:cNvPr id="32" name="Text 30"/>
          <p:cNvSpPr/>
          <p:nvPr/>
        </p:nvSpPr>
        <p:spPr>
          <a:xfrm>
            <a:off x="1016675" y="5622012"/>
            <a:ext cx="2156936" cy="336233"/>
          </a:xfrm>
          <a:prstGeom prst="rect">
            <a:avLst/>
          </a:prstGeom>
          <a:noFill/>
          <a:ln/>
        </p:spPr>
        <p:txBody>
          <a:bodyPr wrap="none" lIns="0" tIns="0" rIns="0" bIns="0" rtlCol="0" anchor="t"/>
          <a:lstStyle/>
          <a:p>
            <a:pPr marL="0" indent="0" algn="ctr">
              <a:lnSpc>
                <a:spcPts val="2600"/>
              </a:lnSpc>
              <a:buNone/>
            </a:pPr>
            <a:r>
              <a:rPr lang="en-US" sz="1750" b="1" dirty="0">
                <a:solidFill>
                  <a:srgbClr val="5E98F1"/>
                </a:solidFill>
                <a:latin typeface="Source Sans Pro" pitchFamily="34" charset="0"/>
                <a:ea typeface="Source Sans Pro" pitchFamily="34" charset="-122"/>
                <a:cs typeface="Source Sans Pro" pitchFamily="34" charset="-120"/>
              </a:rPr>
              <a:t>Random Forest</a:t>
            </a:r>
            <a:endParaRPr lang="en-US" sz="1750" dirty="0"/>
          </a:p>
        </p:txBody>
      </p:sp>
      <p:sp>
        <p:nvSpPr>
          <p:cNvPr id="33" name="Text 31"/>
          <p:cNvSpPr/>
          <p:nvPr/>
        </p:nvSpPr>
        <p:spPr>
          <a:xfrm>
            <a:off x="3629620" y="5622012"/>
            <a:ext cx="2153126" cy="336233"/>
          </a:xfrm>
          <a:prstGeom prst="rect">
            <a:avLst/>
          </a:prstGeom>
          <a:noFill/>
          <a:ln/>
        </p:spPr>
        <p:txBody>
          <a:bodyPr wrap="none" lIns="0" tIns="0" rIns="0" bIns="0" rtlCol="0" anchor="t"/>
          <a:lstStyle/>
          <a:p>
            <a:pPr marL="0" indent="0" algn="ctr">
              <a:lnSpc>
                <a:spcPts val="2600"/>
              </a:lnSpc>
              <a:buNone/>
            </a:pPr>
            <a:r>
              <a:rPr lang="en-US" sz="1750" b="1" dirty="0">
                <a:solidFill>
                  <a:srgbClr val="5E98F1"/>
                </a:solidFill>
                <a:latin typeface="Source Sans Pro" pitchFamily="34" charset="0"/>
                <a:ea typeface="Source Sans Pro" pitchFamily="34" charset="-122"/>
                <a:cs typeface="Source Sans Pro" pitchFamily="34" charset="-120"/>
              </a:rPr>
              <a:t>0.72</a:t>
            </a:r>
            <a:endParaRPr lang="en-US" sz="1750" dirty="0"/>
          </a:p>
        </p:txBody>
      </p:sp>
      <p:sp>
        <p:nvSpPr>
          <p:cNvPr id="34" name="Text 32"/>
          <p:cNvSpPr/>
          <p:nvPr/>
        </p:nvSpPr>
        <p:spPr>
          <a:xfrm>
            <a:off x="6238756" y="5622012"/>
            <a:ext cx="2153126" cy="336233"/>
          </a:xfrm>
          <a:prstGeom prst="rect">
            <a:avLst/>
          </a:prstGeom>
          <a:noFill/>
          <a:ln/>
        </p:spPr>
        <p:txBody>
          <a:bodyPr wrap="none" lIns="0" tIns="0" rIns="0" bIns="0" rtlCol="0" anchor="t"/>
          <a:lstStyle/>
          <a:p>
            <a:pPr marL="0" indent="0" algn="ctr">
              <a:lnSpc>
                <a:spcPts val="2600"/>
              </a:lnSpc>
              <a:buNone/>
            </a:pPr>
            <a:r>
              <a:rPr lang="en-US" sz="1750" b="1" dirty="0">
                <a:solidFill>
                  <a:srgbClr val="5E98F1"/>
                </a:solidFill>
                <a:latin typeface="Source Sans Pro" pitchFamily="34" charset="0"/>
                <a:ea typeface="Source Sans Pro" pitchFamily="34" charset="-122"/>
                <a:cs typeface="Source Sans Pro" pitchFamily="34" charset="-120"/>
              </a:rPr>
              <a:t>0.70</a:t>
            </a:r>
            <a:endParaRPr lang="en-US" sz="1750" dirty="0"/>
          </a:p>
        </p:txBody>
      </p:sp>
      <p:sp>
        <p:nvSpPr>
          <p:cNvPr id="35" name="Text 33"/>
          <p:cNvSpPr/>
          <p:nvPr/>
        </p:nvSpPr>
        <p:spPr>
          <a:xfrm>
            <a:off x="8847892" y="5622012"/>
            <a:ext cx="2153126" cy="336233"/>
          </a:xfrm>
          <a:prstGeom prst="rect">
            <a:avLst/>
          </a:prstGeom>
          <a:noFill/>
          <a:ln/>
        </p:spPr>
        <p:txBody>
          <a:bodyPr wrap="none" lIns="0" tIns="0" rIns="0" bIns="0" rtlCol="0" anchor="t"/>
          <a:lstStyle/>
          <a:p>
            <a:pPr marL="0" indent="0" algn="ctr">
              <a:lnSpc>
                <a:spcPts val="2600"/>
              </a:lnSpc>
              <a:buNone/>
            </a:pPr>
            <a:r>
              <a:rPr lang="en-US" sz="1750" b="1" dirty="0">
                <a:solidFill>
                  <a:srgbClr val="5E98F1"/>
                </a:solidFill>
                <a:latin typeface="Source Sans Pro" pitchFamily="34" charset="0"/>
                <a:ea typeface="Source Sans Pro" pitchFamily="34" charset="-122"/>
                <a:cs typeface="Source Sans Pro" pitchFamily="34" charset="-120"/>
              </a:rPr>
              <a:t>0.80</a:t>
            </a:r>
            <a:endParaRPr lang="en-US" sz="1750" dirty="0"/>
          </a:p>
        </p:txBody>
      </p:sp>
      <p:sp>
        <p:nvSpPr>
          <p:cNvPr id="36" name="Text 34"/>
          <p:cNvSpPr/>
          <p:nvPr/>
        </p:nvSpPr>
        <p:spPr>
          <a:xfrm>
            <a:off x="11457027" y="5622012"/>
            <a:ext cx="2156936" cy="336233"/>
          </a:xfrm>
          <a:prstGeom prst="rect">
            <a:avLst/>
          </a:prstGeom>
          <a:noFill/>
          <a:ln/>
        </p:spPr>
        <p:txBody>
          <a:bodyPr wrap="none" lIns="0" tIns="0" rIns="0" bIns="0" rtlCol="0" anchor="t"/>
          <a:lstStyle/>
          <a:p>
            <a:pPr marL="0" indent="0" algn="ctr">
              <a:lnSpc>
                <a:spcPts val="2600"/>
              </a:lnSpc>
              <a:buNone/>
            </a:pPr>
            <a:r>
              <a:rPr lang="en-US" sz="1750" b="1" dirty="0">
                <a:solidFill>
                  <a:srgbClr val="5E98F1"/>
                </a:solidFill>
                <a:latin typeface="Source Sans Pro" pitchFamily="34" charset="0"/>
                <a:ea typeface="Source Sans Pro" pitchFamily="34" charset="-122"/>
                <a:cs typeface="Source Sans Pro" pitchFamily="34" charset="-120"/>
              </a:rPr>
              <a:t>0.79</a:t>
            </a:r>
            <a:endParaRPr lang="en-US" sz="1750" dirty="0"/>
          </a:p>
        </p:txBody>
      </p:sp>
      <p:sp>
        <p:nvSpPr>
          <p:cNvPr id="37" name="Shape 35"/>
          <p:cNvSpPr/>
          <p:nvPr/>
        </p:nvSpPr>
        <p:spPr>
          <a:xfrm>
            <a:off x="792242" y="6100286"/>
            <a:ext cx="13045916" cy="620316"/>
          </a:xfrm>
          <a:prstGeom prst="rect">
            <a:avLst/>
          </a:prstGeom>
          <a:solidFill>
            <a:srgbClr val="000000">
              <a:alpha val="4000"/>
            </a:srgbClr>
          </a:solidFill>
          <a:ln/>
        </p:spPr>
        <p:txBody>
          <a:bodyPr/>
          <a:lstStyle/>
          <a:p>
            <a:endParaRPr lang="en-US"/>
          </a:p>
        </p:txBody>
      </p:sp>
      <p:sp>
        <p:nvSpPr>
          <p:cNvPr id="38" name="Text 36"/>
          <p:cNvSpPr/>
          <p:nvPr/>
        </p:nvSpPr>
        <p:spPr>
          <a:xfrm>
            <a:off x="1016675" y="6242328"/>
            <a:ext cx="2156936" cy="336233"/>
          </a:xfrm>
          <a:prstGeom prst="rect">
            <a:avLst/>
          </a:prstGeom>
          <a:noFill/>
          <a:ln/>
        </p:spPr>
        <p:txBody>
          <a:bodyPr wrap="none" lIns="0" tIns="0" rIns="0" bIns="0" rtlCol="0" anchor="t"/>
          <a:lstStyle/>
          <a:p>
            <a:pPr marL="0" indent="0" algn="ctr">
              <a:lnSpc>
                <a:spcPts val="2600"/>
              </a:lnSpc>
              <a:buNone/>
            </a:pPr>
            <a:r>
              <a:rPr lang="en-US" sz="1750" dirty="0">
                <a:solidFill>
                  <a:srgbClr val="E2E6E9"/>
                </a:solidFill>
                <a:latin typeface="Source Sans Pro" pitchFamily="34" charset="0"/>
                <a:ea typeface="Source Sans Pro" pitchFamily="34" charset="-122"/>
                <a:cs typeface="Source Sans Pro" pitchFamily="34" charset="-120"/>
              </a:rPr>
              <a:t>XG Boost</a:t>
            </a:r>
            <a:endParaRPr lang="en-US" sz="1750" dirty="0"/>
          </a:p>
        </p:txBody>
      </p:sp>
      <p:sp>
        <p:nvSpPr>
          <p:cNvPr id="39" name="Text 37"/>
          <p:cNvSpPr/>
          <p:nvPr/>
        </p:nvSpPr>
        <p:spPr>
          <a:xfrm>
            <a:off x="3629620" y="6242328"/>
            <a:ext cx="2153126" cy="336233"/>
          </a:xfrm>
          <a:prstGeom prst="rect">
            <a:avLst/>
          </a:prstGeom>
          <a:noFill/>
          <a:ln/>
        </p:spPr>
        <p:txBody>
          <a:bodyPr wrap="none" lIns="0" tIns="0" rIns="0" bIns="0" rtlCol="0" anchor="t"/>
          <a:lstStyle/>
          <a:p>
            <a:pPr marL="0" indent="0" algn="ctr">
              <a:lnSpc>
                <a:spcPts val="2600"/>
              </a:lnSpc>
              <a:buNone/>
            </a:pPr>
            <a:r>
              <a:rPr lang="en-US" sz="1750" dirty="0">
                <a:solidFill>
                  <a:srgbClr val="E2E6E9"/>
                </a:solidFill>
                <a:latin typeface="Source Sans Pro" pitchFamily="34" charset="0"/>
                <a:ea typeface="Source Sans Pro" pitchFamily="34" charset="-122"/>
                <a:cs typeface="Source Sans Pro" pitchFamily="34" charset="-120"/>
              </a:rPr>
              <a:t>0.67</a:t>
            </a:r>
            <a:endParaRPr lang="en-US" sz="1750" dirty="0"/>
          </a:p>
        </p:txBody>
      </p:sp>
      <p:sp>
        <p:nvSpPr>
          <p:cNvPr id="40" name="Text 38"/>
          <p:cNvSpPr/>
          <p:nvPr/>
        </p:nvSpPr>
        <p:spPr>
          <a:xfrm>
            <a:off x="6238756" y="6242328"/>
            <a:ext cx="2153126" cy="336233"/>
          </a:xfrm>
          <a:prstGeom prst="rect">
            <a:avLst/>
          </a:prstGeom>
          <a:noFill/>
          <a:ln/>
        </p:spPr>
        <p:txBody>
          <a:bodyPr wrap="none" lIns="0" tIns="0" rIns="0" bIns="0" rtlCol="0" anchor="t"/>
          <a:lstStyle/>
          <a:p>
            <a:pPr marL="0" indent="0" algn="ctr">
              <a:lnSpc>
                <a:spcPts val="2600"/>
              </a:lnSpc>
              <a:buNone/>
            </a:pPr>
            <a:r>
              <a:rPr lang="en-US" sz="1750" dirty="0">
                <a:solidFill>
                  <a:srgbClr val="E2E6E9"/>
                </a:solidFill>
                <a:latin typeface="Source Sans Pro" pitchFamily="34" charset="0"/>
                <a:ea typeface="Source Sans Pro" pitchFamily="34" charset="-122"/>
                <a:cs typeface="Source Sans Pro" pitchFamily="34" charset="-120"/>
              </a:rPr>
              <a:t>0.67</a:t>
            </a:r>
            <a:endParaRPr lang="en-US" sz="1750" dirty="0"/>
          </a:p>
        </p:txBody>
      </p:sp>
      <p:sp>
        <p:nvSpPr>
          <p:cNvPr id="41" name="Text 39"/>
          <p:cNvSpPr/>
          <p:nvPr/>
        </p:nvSpPr>
        <p:spPr>
          <a:xfrm>
            <a:off x="8847892" y="6242328"/>
            <a:ext cx="2153126" cy="336233"/>
          </a:xfrm>
          <a:prstGeom prst="rect">
            <a:avLst/>
          </a:prstGeom>
          <a:noFill/>
          <a:ln/>
        </p:spPr>
        <p:txBody>
          <a:bodyPr wrap="none" lIns="0" tIns="0" rIns="0" bIns="0" rtlCol="0" anchor="t"/>
          <a:lstStyle/>
          <a:p>
            <a:pPr marL="0" indent="0" algn="ctr">
              <a:lnSpc>
                <a:spcPts val="2600"/>
              </a:lnSpc>
              <a:buNone/>
            </a:pPr>
            <a:r>
              <a:rPr lang="en-US" sz="1750" dirty="0">
                <a:solidFill>
                  <a:srgbClr val="E2E6E9"/>
                </a:solidFill>
                <a:latin typeface="Source Sans Pro" pitchFamily="34" charset="0"/>
                <a:ea typeface="Source Sans Pro" pitchFamily="34" charset="-122"/>
                <a:cs typeface="Source Sans Pro" pitchFamily="34" charset="-120"/>
              </a:rPr>
              <a:t>0.63</a:t>
            </a:r>
            <a:endParaRPr lang="en-US" sz="1750" dirty="0"/>
          </a:p>
        </p:txBody>
      </p:sp>
      <p:sp>
        <p:nvSpPr>
          <p:cNvPr id="42" name="Text 40"/>
          <p:cNvSpPr/>
          <p:nvPr/>
        </p:nvSpPr>
        <p:spPr>
          <a:xfrm>
            <a:off x="11457027" y="6242328"/>
            <a:ext cx="2156936" cy="336233"/>
          </a:xfrm>
          <a:prstGeom prst="rect">
            <a:avLst/>
          </a:prstGeom>
          <a:noFill/>
          <a:ln/>
        </p:spPr>
        <p:txBody>
          <a:bodyPr wrap="none" lIns="0" tIns="0" rIns="0" bIns="0" rtlCol="0" anchor="t"/>
          <a:lstStyle/>
          <a:p>
            <a:pPr marL="0" indent="0" algn="ctr">
              <a:lnSpc>
                <a:spcPts val="2600"/>
              </a:lnSpc>
              <a:buNone/>
            </a:pPr>
            <a:r>
              <a:rPr lang="en-US" sz="1750" dirty="0">
                <a:solidFill>
                  <a:srgbClr val="E2E6E9"/>
                </a:solidFill>
                <a:latin typeface="Source Sans Pro" pitchFamily="34" charset="0"/>
                <a:ea typeface="Source Sans Pro" pitchFamily="34" charset="-122"/>
                <a:cs typeface="Source Sans Pro" pitchFamily="34" charset="-120"/>
              </a:rPr>
              <a:t>0.62</a:t>
            </a:r>
            <a:endParaRPr lang="en-US" sz="1750" dirty="0"/>
          </a:p>
        </p:txBody>
      </p:sp>
      <p:sp>
        <p:nvSpPr>
          <p:cNvPr id="43" name="Text 41"/>
          <p:cNvSpPr/>
          <p:nvPr/>
        </p:nvSpPr>
        <p:spPr>
          <a:xfrm>
            <a:off x="784622" y="6980396"/>
            <a:ext cx="13061156" cy="420410"/>
          </a:xfrm>
          <a:prstGeom prst="rect">
            <a:avLst/>
          </a:prstGeom>
          <a:noFill/>
          <a:ln/>
        </p:spPr>
        <p:txBody>
          <a:bodyPr wrap="none" lIns="0" tIns="0" rIns="0" bIns="0" rtlCol="0" anchor="t"/>
          <a:lstStyle/>
          <a:p>
            <a:pPr marL="0" indent="0">
              <a:lnSpc>
                <a:spcPts val="3300"/>
              </a:lnSpc>
              <a:buNone/>
            </a:pPr>
            <a:r>
              <a:rPr lang="en-US" sz="2200" b="1" i="1" dirty="0">
                <a:solidFill>
                  <a:srgbClr val="5E98F1"/>
                </a:solidFill>
                <a:latin typeface="Source Sans Pro" pitchFamily="34" charset="0"/>
                <a:ea typeface="Source Sans Pro" pitchFamily="34" charset="-122"/>
                <a:cs typeface="Source Sans Pro" pitchFamily="34" charset="-120"/>
              </a:rPr>
              <a:t>Best Model</a:t>
            </a:r>
            <a:r>
              <a:rPr lang="en-US" sz="2200" i="1" dirty="0">
                <a:solidFill>
                  <a:srgbClr val="5E98F1"/>
                </a:solidFill>
                <a:latin typeface="Source Sans Pro" pitchFamily="34" charset="0"/>
                <a:ea typeface="Source Sans Pro" pitchFamily="34" charset="-122"/>
                <a:cs typeface="Source Sans Pro" pitchFamily="34" charset="-120"/>
              </a:rPr>
              <a:t>: Random Forest achieved an </a:t>
            </a:r>
            <a:r>
              <a:rPr lang="en-US" sz="2200" b="1" i="1" dirty="0">
                <a:solidFill>
                  <a:srgbClr val="5E98F1"/>
                </a:solidFill>
                <a:latin typeface="Source Sans Pro" pitchFamily="34" charset="0"/>
                <a:ea typeface="Source Sans Pro" pitchFamily="34" charset="-122"/>
                <a:cs typeface="Source Sans Pro" pitchFamily="34" charset="-120"/>
              </a:rPr>
              <a:t>F1 Score of 0.72</a:t>
            </a:r>
            <a:r>
              <a:rPr lang="en-US" sz="2200" i="1" dirty="0">
                <a:solidFill>
                  <a:srgbClr val="5E98F1"/>
                </a:solidFill>
                <a:latin typeface="Source Sans Pro" pitchFamily="34" charset="0"/>
                <a:ea typeface="Source Sans Pro" pitchFamily="34" charset="-122"/>
                <a:cs typeface="Source Sans Pro" pitchFamily="34" charset="-120"/>
              </a:rPr>
              <a:t> and </a:t>
            </a:r>
            <a:r>
              <a:rPr lang="en-US" sz="2200" b="1" i="1" dirty="0">
                <a:solidFill>
                  <a:srgbClr val="5E98F1"/>
                </a:solidFill>
                <a:latin typeface="Source Sans Pro" pitchFamily="34" charset="0"/>
                <a:ea typeface="Source Sans Pro" pitchFamily="34" charset="-122"/>
                <a:cs typeface="Source Sans Pro" pitchFamily="34" charset="-120"/>
              </a:rPr>
              <a:t>ROC-AUC of 0.80</a:t>
            </a:r>
            <a:r>
              <a:rPr lang="en-US" sz="2200" i="1" dirty="0">
                <a:solidFill>
                  <a:srgbClr val="5E98F1"/>
                </a:solidFill>
                <a:latin typeface="Source Sans Pro" pitchFamily="34" charset="0"/>
                <a:ea typeface="Source Sans Pro" pitchFamily="34" charset="-122"/>
                <a:cs typeface="Source Sans Pro" pitchFamily="34" charset="-120"/>
              </a:rPr>
              <a:t>, outperforming other models.</a:t>
            </a:r>
            <a:endParaRPr lang="en-US" sz="2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36</TotalTime>
  <Words>1145</Words>
  <Application>Microsoft Macintosh PowerPoint</Application>
  <PresentationFormat>Custom</PresentationFormat>
  <Paragraphs>119</Paragraphs>
  <Slides>12</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Source Sans Pro</vt:lpstr>
      <vt:lpstr>Montserrat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Nirmal Kumar, Shrinisha</cp:lastModifiedBy>
  <cp:revision>4</cp:revision>
  <dcterms:created xsi:type="dcterms:W3CDTF">2024-12-03T17:03:56Z</dcterms:created>
  <dcterms:modified xsi:type="dcterms:W3CDTF">2024-12-03T19:04:01Z</dcterms:modified>
</cp:coreProperties>
</file>